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7"/>
  </p:notesMasterIdLst>
  <p:sldIdLst>
    <p:sldId id="256" r:id="rId5"/>
    <p:sldId id="260" r:id="rId6"/>
    <p:sldId id="266" r:id="rId7"/>
    <p:sldId id="267" r:id="rId8"/>
    <p:sldId id="265" r:id="rId9"/>
    <p:sldId id="269" r:id="rId10"/>
    <p:sldId id="273" r:id="rId11"/>
    <p:sldId id="275" r:id="rId12"/>
    <p:sldId id="276" r:id="rId13"/>
    <p:sldId id="277" r:id="rId14"/>
    <p:sldId id="278" r:id="rId15"/>
    <p:sldId id="279" r:id="rId16"/>
    <p:sldId id="280" r:id="rId17"/>
    <p:sldId id="282" r:id="rId18"/>
    <p:sldId id="283" r:id="rId19"/>
    <p:sldId id="284" r:id="rId20"/>
    <p:sldId id="285" r:id="rId21"/>
    <p:sldId id="287" r:id="rId22"/>
    <p:sldId id="289" r:id="rId23"/>
    <p:sldId id="291" r:id="rId24"/>
    <p:sldId id="290" r:id="rId25"/>
    <p:sldId id="29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341FF04-D40C-4C97-BBC8-C44DEBA2BE58}">
          <p14:sldIdLst>
            <p14:sldId id="256"/>
            <p14:sldId id="260"/>
            <p14:sldId id="266"/>
            <p14:sldId id="267"/>
            <p14:sldId id="265"/>
            <p14:sldId id="269"/>
            <p14:sldId id="273"/>
            <p14:sldId id="275"/>
            <p14:sldId id="276"/>
            <p14:sldId id="277"/>
            <p14:sldId id="278"/>
            <p14:sldId id="279"/>
            <p14:sldId id="280"/>
            <p14:sldId id="282"/>
            <p14:sldId id="283"/>
            <p14:sldId id="284"/>
            <p14:sldId id="285"/>
            <p14:sldId id="287"/>
            <p14:sldId id="289"/>
            <p14:sldId id="291"/>
            <p14:sldId id="290"/>
            <p14:sldId id="29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988" autoAdjust="0"/>
    <p:restoredTop sz="94660"/>
  </p:normalViewPr>
  <p:slideViewPr>
    <p:cSldViewPr snapToGrid="0">
      <p:cViewPr varScale="1">
        <p:scale>
          <a:sx n="100" d="100"/>
          <a:sy n="100" d="100"/>
        </p:scale>
        <p:origin x="114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E83210-3B3D-4555-8A8C-26E8AFDB2168}" type="doc">
      <dgm:prSet loTypeId="urn:microsoft.com/office/officeart/2008/layout/AlternatingHexagons" loCatId="list" qsTypeId="urn:microsoft.com/office/officeart/2005/8/quickstyle/simple4" qsCatId="simple" csTypeId="urn:microsoft.com/office/officeart/2005/8/colors/accent0_3" csCatId="mainScheme" phldr="1"/>
      <dgm:spPr/>
      <dgm:t>
        <a:bodyPr/>
        <a:lstStyle/>
        <a:p>
          <a:endParaRPr lang="en-US"/>
        </a:p>
      </dgm:t>
    </dgm:pt>
    <dgm:pt modelId="{479069E6-B884-44CA-8C0F-A325678612F0}">
      <dgm:prSet phldrT="[Text]"/>
      <dgm:spPr/>
      <dgm:t>
        <a:bodyPr/>
        <a:lstStyle/>
        <a:p>
          <a:r>
            <a:rPr lang="en-US" dirty="0"/>
            <a:t>Cluster</a:t>
          </a:r>
        </a:p>
      </dgm:t>
    </dgm:pt>
    <dgm:pt modelId="{446CD61E-24A8-4EA5-A708-0D5CE3BEA2D0}" type="parTrans" cxnId="{B98D02CC-5DA1-4BD5-AB27-C8FD21630C6C}">
      <dgm:prSet/>
      <dgm:spPr/>
      <dgm:t>
        <a:bodyPr/>
        <a:lstStyle/>
        <a:p>
          <a:endParaRPr lang="en-US"/>
        </a:p>
      </dgm:t>
    </dgm:pt>
    <dgm:pt modelId="{B0BD3AF6-C0B5-4A9F-984F-71F13BB720B7}" type="sibTrans" cxnId="{B98D02CC-5DA1-4BD5-AB27-C8FD21630C6C}">
      <dgm:prSet/>
      <dgm:spPr/>
      <dgm:t>
        <a:bodyPr/>
        <a:lstStyle/>
        <a:p>
          <a:endParaRPr lang="en-US"/>
        </a:p>
      </dgm:t>
    </dgm:pt>
    <dgm:pt modelId="{BED8A07A-D0F7-4A05-B8FA-0819800F6B75}">
      <dgm:prSet phldrT="[Text]"/>
      <dgm:spPr/>
      <dgm:t>
        <a:bodyPr/>
        <a:lstStyle/>
        <a:p>
          <a:r>
            <a:rPr lang="en-US" dirty="0"/>
            <a:t>Imputation Methods</a:t>
          </a:r>
        </a:p>
      </dgm:t>
    </dgm:pt>
    <dgm:pt modelId="{DAD8AD3E-4F00-4934-B6AC-E10FB5A1C706}" type="parTrans" cxnId="{24DFB662-AE8F-43B6-9213-F338C234F193}">
      <dgm:prSet/>
      <dgm:spPr/>
      <dgm:t>
        <a:bodyPr/>
        <a:lstStyle/>
        <a:p>
          <a:endParaRPr lang="en-US"/>
        </a:p>
      </dgm:t>
    </dgm:pt>
    <dgm:pt modelId="{38F1D663-EEC0-41DE-8216-47AABD28AF5A}" type="sibTrans" cxnId="{24DFB662-AE8F-43B6-9213-F338C234F193}">
      <dgm:prSet/>
      <dgm:spPr/>
      <dgm:t>
        <a:bodyPr/>
        <a:lstStyle/>
        <a:p>
          <a:endParaRPr lang="en-US"/>
        </a:p>
      </dgm:t>
    </dgm:pt>
    <dgm:pt modelId="{91ABEA2E-8E1C-4E55-B0C8-05935D1B3BA4}">
      <dgm:prSet phldrT="[Text]"/>
      <dgm:spPr/>
      <dgm:t>
        <a:bodyPr/>
        <a:lstStyle/>
        <a:p>
          <a:r>
            <a:rPr lang="en-US" dirty="0"/>
            <a:t>Dataset size</a:t>
          </a:r>
        </a:p>
      </dgm:t>
    </dgm:pt>
    <dgm:pt modelId="{DE05D763-5EC2-44E2-A85A-B9480AEBC281}" type="parTrans" cxnId="{1E7BA0B4-C4A2-44A3-9188-C33321E021EF}">
      <dgm:prSet/>
      <dgm:spPr/>
      <dgm:t>
        <a:bodyPr/>
        <a:lstStyle/>
        <a:p>
          <a:endParaRPr lang="en-US"/>
        </a:p>
      </dgm:t>
    </dgm:pt>
    <dgm:pt modelId="{2754159B-DD1E-400C-A39F-D65A40DFAD37}" type="sibTrans" cxnId="{1E7BA0B4-C4A2-44A3-9188-C33321E021EF}">
      <dgm:prSet/>
      <dgm:spPr/>
      <dgm:t>
        <a:bodyPr/>
        <a:lstStyle/>
        <a:p>
          <a:endParaRPr lang="en-US"/>
        </a:p>
      </dgm:t>
    </dgm:pt>
    <dgm:pt modelId="{CB0E79E1-6A43-4348-A49C-07ABC9F8275A}">
      <dgm:prSet phldrT="[Text]"/>
      <dgm:spPr/>
      <dgm:t>
        <a:bodyPr/>
        <a:lstStyle/>
        <a:p>
          <a:r>
            <a:rPr lang="en-US" dirty="0"/>
            <a:t>Cluster Strength</a:t>
          </a:r>
        </a:p>
      </dgm:t>
    </dgm:pt>
    <dgm:pt modelId="{E81A7C8E-C76B-4A4C-9147-A29BD5D40A55}" type="parTrans" cxnId="{B31D70DC-38E8-495B-AC2D-9D81B830C898}">
      <dgm:prSet/>
      <dgm:spPr/>
      <dgm:t>
        <a:bodyPr/>
        <a:lstStyle/>
        <a:p>
          <a:endParaRPr lang="en-US"/>
        </a:p>
      </dgm:t>
    </dgm:pt>
    <dgm:pt modelId="{E07CA830-2B1A-4732-AAFD-D1191DA0B7B6}" type="sibTrans" cxnId="{B31D70DC-38E8-495B-AC2D-9D81B830C898}">
      <dgm:prSet/>
      <dgm:spPr/>
      <dgm:t>
        <a:bodyPr/>
        <a:lstStyle/>
        <a:p>
          <a:endParaRPr lang="en-US"/>
        </a:p>
      </dgm:t>
    </dgm:pt>
    <dgm:pt modelId="{AF141DD3-DB92-480B-9FF5-78762554C06C}" type="pres">
      <dgm:prSet presAssocID="{C8E83210-3B3D-4555-8A8C-26E8AFDB2168}" presName="Name0" presStyleCnt="0">
        <dgm:presLayoutVars>
          <dgm:chMax/>
          <dgm:chPref/>
          <dgm:dir/>
          <dgm:animLvl val="lvl"/>
        </dgm:presLayoutVars>
      </dgm:prSet>
      <dgm:spPr/>
    </dgm:pt>
    <dgm:pt modelId="{420A0274-CF3E-447F-B119-EED5AE1D8657}" type="pres">
      <dgm:prSet presAssocID="{479069E6-B884-44CA-8C0F-A325678612F0}" presName="composite" presStyleCnt="0"/>
      <dgm:spPr/>
    </dgm:pt>
    <dgm:pt modelId="{0B4A921D-819A-4D8E-9294-913183E47A95}" type="pres">
      <dgm:prSet presAssocID="{479069E6-B884-44CA-8C0F-A325678612F0}" presName="Parent1" presStyleLbl="node1" presStyleIdx="0" presStyleCnt="8">
        <dgm:presLayoutVars>
          <dgm:chMax val="1"/>
          <dgm:chPref val="1"/>
          <dgm:bulletEnabled val="1"/>
        </dgm:presLayoutVars>
      </dgm:prSet>
      <dgm:spPr/>
    </dgm:pt>
    <dgm:pt modelId="{3100A9E8-3D5D-4C86-80DC-4C16367255C8}" type="pres">
      <dgm:prSet presAssocID="{479069E6-B884-44CA-8C0F-A325678612F0}" presName="Childtext1" presStyleLbl="revTx" presStyleIdx="0" presStyleCnt="4">
        <dgm:presLayoutVars>
          <dgm:chMax val="0"/>
          <dgm:chPref val="0"/>
          <dgm:bulletEnabled val="1"/>
        </dgm:presLayoutVars>
      </dgm:prSet>
      <dgm:spPr/>
    </dgm:pt>
    <dgm:pt modelId="{994E73CC-4BB6-400E-A744-692C6CE80FFA}" type="pres">
      <dgm:prSet presAssocID="{479069E6-B884-44CA-8C0F-A325678612F0}" presName="BalanceSpacing" presStyleCnt="0"/>
      <dgm:spPr/>
    </dgm:pt>
    <dgm:pt modelId="{2C2D19C3-0553-4163-BE06-48B841CCEDA9}" type="pres">
      <dgm:prSet presAssocID="{479069E6-B884-44CA-8C0F-A325678612F0}" presName="BalanceSpacing1" presStyleCnt="0"/>
      <dgm:spPr/>
    </dgm:pt>
    <dgm:pt modelId="{8F66E43C-F2C8-4D88-A91E-7C5E29C482A5}" type="pres">
      <dgm:prSet presAssocID="{B0BD3AF6-C0B5-4A9F-984F-71F13BB720B7}" presName="Accent1Text" presStyleLbl="node1" presStyleIdx="1" presStyleCnt="8" custLinFactNeighborX="-30608" custLinFactNeighborY="-27"/>
      <dgm:spPr/>
    </dgm:pt>
    <dgm:pt modelId="{271E2E4C-18DA-4E4F-9F95-EC4BE9C54C3D}" type="pres">
      <dgm:prSet presAssocID="{B0BD3AF6-C0B5-4A9F-984F-71F13BB720B7}" presName="spaceBetweenRectangles" presStyleCnt="0"/>
      <dgm:spPr/>
    </dgm:pt>
    <dgm:pt modelId="{E1280186-FC56-46A8-B515-57288D3A5D19}" type="pres">
      <dgm:prSet presAssocID="{BED8A07A-D0F7-4A05-B8FA-0819800F6B75}" presName="composite" presStyleCnt="0"/>
      <dgm:spPr/>
    </dgm:pt>
    <dgm:pt modelId="{4A0B54C9-D4BC-4B2B-A772-4E30C5E5B665}" type="pres">
      <dgm:prSet presAssocID="{BED8A07A-D0F7-4A05-B8FA-0819800F6B75}" presName="Parent1" presStyleLbl="node1" presStyleIdx="2" presStyleCnt="8">
        <dgm:presLayoutVars>
          <dgm:chMax val="1"/>
          <dgm:chPref val="1"/>
          <dgm:bulletEnabled val="1"/>
        </dgm:presLayoutVars>
      </dgm:prSet>
      <dgm:spPr/>
    </dgm:pt>
    <dgm:pt modelId="{A9B0018E-6C81-4B6B-AB4E-EE5DB6897804}" type="pres">
      <dgm:prSet presAssocID="{BED8A07A-D0F7-4A05-B8FA-0819800F6B75}" presName="Childtext1" presStyleLbl="revTx" presStyleIdx="1" presStyleCnt="4">
        <dgm:presLayoutVars>
          <dgm:chMax val="0"/>
          <dgm:chPref val="0"/>
          <dgm:bulletEnabled val="1"/>
        </dgm:presLayoutVars>
      </dgm:prSet>
      <dgm:spPr/>
    </dgm:pt>
    <dgm:pt modelId="{6146F6BF-6BBB-4FF4-A319-3EA2AC845E08}" type="pres">
      <dgm:prSet presAssocID="{BED8A07A-D0F7-4A05-B8FA-0819800F6B75}" presName="BalanceSpacing" presStyleCnt="0"/>
      <dgm:spPr/>
    </dgm:pt>
    <dgm:pt modelId="{A3D57E2B-D4B4-4332-98D6-241BBD615F5D}" type="pres">
      <dgm:prSet presAssocID="{BED8A07A-D0F7-4A05-B8FA-0819800F6B75}" presName="BalanceSpacing1" presStyleCnt="0"/>
      <dgm:spPr/>
    </dgm:pt>
    <dgm:pt modelId="{2ADE3D0F-4E7A-4C6A-A37B-017B68E1EEA4}" type="pres">
      <dgm:prSet presAssocID="{38F1D663-EEC0-41DE-8216-47AABD28AF5A}" presName="Accent1Text" presStyleLbl="node1" presStyleIdx="3" presStyleCnt="8"/>
      <dgm:spPr/>
    </dgm:pt>
    <dgm:pt modelId="{26E3F018-DDCD-4F74-9E20-97AF878061A2}" type="pres">
      <dgm:prSet presAssocID="{38F1D663-EEC0-41DE-8216-47AABD28AF5A}" presName="spaceBetweenRectangles" presStyleCnt="0"/>
      <dgm:spPr/>
    </dgm:pt>
    <dgm:pt modelId="{29DF32BA-E94C-499A-B218-AB5D7EFB816D}" type="pres">
      <dgm:prSet presAssocID="{91ABEA2E-8E1C-4E55-B0C8-05935D1B3BA4}" presName="composite" presStyleCnt="0"/>
      <dgm:spPr/>
    </dgm:pt>
    <dgm:pt modelId="{99753BCA-8BB3-4444-B325-1B709BF54605}" type="pres">
      <dgm:prSet presAssocID="{91ABEA2E-8E1C-4E55-B0C8-05935D1B3BA4}" presName="Parent1" presStyleLbl="node1" presStyleIdx="4" presStyleCnt="8">
        <dgm:presLayoutVars>
          <dgm:chMax val="1"/>
          <dgm:chPref val="1"/>
          <dgm:bulletEnabled val="1"/>
        </dgm:presLayoutVars>
      </dgm:prSet>
      <dgm:spPr/>
    </dgm:pt>
    <dgm:pt modelId="{37C0BC65-35D5-4D8C-9235-20A8618AEFA8}" type="pres">
      <dgm:prSet presAssocID="{91ABEA2E-8E1C-4E55-B0C8-05935D1B3BA4}" presName="Childtext1" presStyleLbl="revTx" presStyleIdx="2" presStyleCnt="4">
        <dgm:presLayoutVars>
          <dgm:chMax val="0"/>
          <dgm:chPref val="0"/>
          <dgm:bulletEnabled val="1"/>
        </dgm:presLayoutVars>
      </dgm:prSet>
      <dgm:spPr/>
    </dgm:pt>
    <dgm:pt modelId="{9F2815C1-368F-42AF-8CB5-B9680C0B2755}" type="pres">
      <dgm:prSet presAssocID="{91ABEA2E-8E1C-4E55-B0C8-05935D1B3BA4}" presName="BalanceSpacing" presStyleCnt="0"/>
      <dgm:spPr/>
    </dgm:pt>
    <dgm:pt modelId="{3EE1909F-21DE-4D24-9EDB-B27530B5C846}" type="pres">
      <dgm:prSet presAssocID="{91ABEA2E-8E1C-4E55-B0C8-05935D1B3BA4}" presName="BalanceSpacing1" presStyleCnt="0"/>
      <dgm:spPr/>
    </dgm:pt>
    <dgm:pt modelId="{07C7755F-B75D-4DFC-B538-E41EEC4100F4}" type="pres">
      <dgm:prSet presAssocID="{2754159B-DD1E-400C-A39F-D65A40DFAD37}" presName="Accent1Text" presStyleLbl="node1" presStyleIdx="5" presStyleCnt="8"/>
      <dgm:spPr/>
    </dgm:pt>
    <dgm:pt modelId="{C52F5F82-E9BE-4468-B42C-F33F0A168118}" type="pres">
      <dgm:prSet presAssocID="{2754159B-DD1E-400C-A39F-D65A40DFAD37}" presName="spaceBetweenRectangles" presStyleCnt="0"/>
      <dgm:spPr/>
    </dgm:pt>
    <dgm:pt modelId="{EE7F8096-E8F8-40DB-A98F-01F44EB0B223}" type="pres">
      <dgm:prSet presAssocID="{CB0E79E1-6A43-4348-A49C-07ABC9F8275A}" presName="composite" presStyleCnt="0"/>
      <dgm:spPr/>
    </dgm:pt>
    <dgm:pt modelId="{C24FAB39-C767-4A31-AE56-F7FF5C0137A0}" type="pres">
      <dgm:prSet presAssocID="{CB0E79E1-6A43-4348-A49C-07ABC9F8275A}" presName="Parent1" presStyleLbl="node1" presStyleIdx="6" presStyleCnt="8">
        <dgm:presLayoutVars>
          <dgm:chMax val="1"/>
          <dgm:chPref val="1"/>
          <dgm:bulletEnabled val="1"/>
        </dgm:presLayoutVars>
      </dgm:prSet>
      <dgm:spPr/>
    </dgm:pt>
    <dgm:pt modelId="{8C157EB2-7327-4F78-9E8B-5F79135C23F9}" type="pres">
      <dgm:prSet presAssocID="{CB0E79E1-6A43-4348-A49C-07ABC9F8275A}" presName="Childtext1" presStyleLbl="revTx" presStyleIdx="3" presStyleCnt="4">
        <dgm:presLayoutVars>
          <dgm:chMax val="0"/>
          <dgm:chPref val="0"/>
          <dgm:bulletEnabled val="1"/>
        </dgm:presLayoutVars>
      </dgm:prSet>
      <dgm:spPr/>
    </dgm:pt>
    <dgm:pt modelId="{26C642FA-4E19-471B-AE02-200266E09FEC}" type="pres">
      <dgm:prSet presAssocID="{CB0E79E1-6A43-4348-A49C-07ABC9F8275A}" presName="BalanceSpacing" presStyleCnt="0"/>
      <dgm:spPr/>
    </dgm:pt>
    <dgm:pt modelId="{FB843547-9BC6-4AC6-A923-854FC3FB839C}" type="pres">
      <dgm:prSet presAssocID="{CB0E79E1-6A43-4348-A49C-07ABC9F8275A}" presName="BalanceSpacing1" presStyleCnt="0"/>
      <dgm:spPr/>
    </dgm:pt>
    <dgm:pt modelId="{80973703-D345-442E-AE39-1F428BA2E0D8}" type="pres">
      <dgm:prSet presAssocID="{E07CA830-2B1A-4732-AAFD-D1191DA0B7B6}" presName="Accent1Text" presStyleLbl="node1" presStyleIdx="7" presStyleCnt="8" custLinFactNeighborX="25924"/>
      <dgm:spPr/>
    </dgm:pt>
  </dgm:ptLst>
  <dgm:cxnLst>
    <dgm:cxn modelId="{3CFC8830-DEE1-4BB3-86C6-0E3A4FF4F6DF}" type="presOf" srcId="{BED8A07A-D0F7-4A05-B8FA-0819800F6B75}" destId="{4A0B54C9-D4BC-4B2B-A772-4E30C5E5B665}" srcOrd="0" destOrd="0" presId="urn:microsoft.com/office/officeart/2008/layout/AlternatingHexagons"/>
    <dgm:cxn modelId="{6D1C1835-D791-40A9-AF99-5496CEDABABA}" type="presOf" srcId="{38F1D663-EEC0-41DE-8216-47AABD28AF5A}" destId="{2ADE3D0F-4E7A-4C6A-A37B-017B68E1EEA4}" srcOrd="0" destOrd="0" presId="urn:microsoft.com/office/officeart/2008/layout/AlternatingHexagons"/>
    <dgm:cxn modelId="{54813A42-AB04-4551-87F2-4D40AE61BE69}" type="presOf" srcId="{CB0E79E1-6A43-4348-A49C-07ABC9F8275A}" destId="{C24FAB39-C767-4A31-AE56-F7FF5C0137A0}" srcOrd="0" destOrd="0" presId="urn:microsoft.com/office/officeart/2008/layout/AlternatingHexagons"/>
    <dgm:cxn modelId="{A6656542-7D8A-4874-95C3-42E1819D1AE3}" type="presOf" srcId="{B0BD3AF6-C0B5-4A9F-984F-71F13BB720B7}" destId="{8F66E43C-F2C8-4D88-A91E-7C5E29C482A5}" srcOrd="0" destOrd="0" presId="urn:microsoft.com/office/officeart/2008/layout/AlternatingHexagons"/>
    <dgm:cxn modelId="{24DFB662-AE8F-43B6-9213-F338C234F193}" srcId="{C8E83210-3B3D-4555-8A8C-26E8AFDB2168}" destId="{BED8A07A-D0F7-4A05-B8FA-0819800F6B75}" srcOrd="1" destOrd="0" parTransId="{DAD8AD3E-4F00-4934-B6AC-E10FB5A1C706}" sibTransId="{38F1D663-EEC0-41DE-8216-47AABD28AF5A}"/>
    <dgm:cxn modelId="{36FCD58E-3432-4619-B4B7-D17C33860D35}" type="presOf" srcId="{E07CA830-2B1A-4732-AAFD-D1191DA0B7B6}" destId="{80973703-D345-442E-AE39-1F428BA2E0D8}" srcOrd="0" destOrd="0" presId="urn:microsoft.com/office/officeart/2008/layout/AlternatingHexagons"/>
    <dgm:cxn modelId="{0341B7AE-F331-4EB6-99ED-469E37C8F30F}" type="presOf" srcId="{91ABEA2E-8E1C-4E55-B0C8-05935D1B3BA4}" destId="{99753BCA-8BB3-4444-B325-1B709BF54605}" srcOrd="0" destOrd="0" presId="urn:microsoft.com/office/officeart/2008/layout/AlternatingHexagons"/>
    <dgm:cxn modelId="{1E7BA0B4-C4A2-44A3-9188-C33321E021EF}" srcId="{C8E83210-3B3D-4555-8A8C-26E8AFDB2168}" destId="{91ABEA2E-8E1C-4E55-B0C8-05935D1B3BA4}" srcOrd="2" destOrd="0" parTransId="{DE05D763-5EC2-44E2-A85A-B9480AEBC281}" sibTransId="{2754159B-DD1E-400C-A39F-D65A40DFAD37}"/>
    <dgm:cxn modelId="{B98D02CC-5DA1-4BD5-AB27-C8FD21630C6C}" srcId="{C8E83210-3B3D-4555-8A8C-26E8AFDB2168}" destId="{479069E6-B884-44CA-8C0F-A325678612F0}" srcOrd="0" destOrd="0" parTransId="{446CD61E-24A8-4EA5-A708-0D5CE3BEA2D0}" sibTransId="{B0BD3AF6-C0B5-4A9F-984F-71F13BB720B7}"/>
    <dgm:cxn modelId="{117C80D0-9A7B-4A06-A1C8-7CBC3D392B82}" type="presOf" srcId="{2754159B-DD1E-400C-A39F-D65A40DFAD37}" destId="{07C7755F-B75D-4DFC-B538-E41EEC4100F4}" srcOrd="0" destOrd="0" presId="urn:microsoft.com/office/officeart/2008/layout/AlternatingHexagons"/>
    <dgm:cxn modelId="{B31D70DC-38E8-495B-AC2D-9D81B830C898}" srcId="{C8E83210-3B3D-4555-8A8C-26E8AFDB2168}" destId="{CB0E79E1-6A43-4348-A49C-07ABC9F8275A}" srcOrd="3" destOrd="0" parTransId="{E81A7C8E-C76B-4A4C-9147-A29BD5D40A55}" sibTransId="{E07CA830-2B1A-4732-AAFD-D1191DA0B7B6}"/>
    <dgm:cxn modelId="{92C66FE9-5051-480C-B88F-5B88D8C7EFDC}" type="presOf" srcId="{C8E83210-3B3D-4555-8A8C-26E8AFDB2168}" destId="{AF141DD3-DB92-480B-9FF5-78762554C06C}" srcOrd="0" destOrd="0" presId="urn:microsoft.com/office/officeart/2008/layout/AlternatingHexagons"/>
    <dgm:cxn modelId="{23BAC7EE-BD4D-4FD1-BA8A-DA0DD2FB375C}" type="presOf" srcId="{479069E6-B884-44CA-8C0F-A325678612F0}" destId="{0B4A921D-819A-4D8E-9294-913183E47A95}" srcOrd="0" destOrd="0" presId="urn:microsoft.com/office/officeart/2008/layout/AlternatingHexagons"/>
    <dgm:cxn modelId="{63E096EA-72D7-49CF-B08F-BF3F625A62C6}" type="presParOf" srcId="{AF141DD3-DB92-480B-9FF5-78762554C06C}" destId="{420A0274-CF3E-447F-B119-EED5AE1D8657}" srcOrd="0" destOrd="0" presId="urn:microsoft.com/office/officeart/2008/layout/AlternatingHexagons"/>
    <dgm:cxn modelId="{CDCFF787-2B25-421D-AC9E-16AEA2FE5D39}" type="presParOf" srcId="{420A0274-CF3E-447F-B119-EED5AE1D8657}" destId="{0B4A921D-819A-4D8E-9294-913183E47A95}" srcOrd="0" destOrd="0" presId="urn:microsoft.com/office/officeart/2008/layout/AlternatingHexagons"/>
    <dgm:cxn modelId="{EB5A901A-535C-4829-88E9-A014880BEBE7}" type="presParOf" srcId="{420A0274-CF3E-447F-B119-EED5AE1D8657}" destId="{3100A9E8-3D5D-4C86-80DC-4C16367255C8}" srcOrd="1" destOrd="0" presId="urn:microsoft.com/office/officeart/2008/layout/AlternatingHexagons"/>
    <dgm:cxn modelId="{B4D610EE-0585-4F2E-A759-3BD334F897FD}" type="presParOf" srcId="{420A0274-CF3E-447F-B119-EED5AE1D8657}" destId="{994E73CC-4BB6-400E-A744-692C6CE80FFA}" srcOrd="2" destOrd="0" presId="urn:microsoft.com/office/officeart/2008/layout/AlternatingHexagons"/>
    <dgm:cxn modelId="{B73A92A0-3F98-4CD6-B361-0CCADE68EC19}" type="presParOf" srcId="{420A0274-CF3E-447F-B119-EED5AE1D8657}" destId="{2C2D19C3-0553-4163-BE06-48B841CCEDA9}" srcOrd="3" destOrd="0" presId="urn:microsoft.com/office/officeart/2008/layout/AlternatingHexagons"/>
    <dgm:cxn modelId="{FF3FEB9D-75B6-462B-A7E1-B74C23A3F308}" type="presParOf" srcId="{420A0274-CF3E-447F-B119-EED5AE1D8657}" destId="{8F66E43C-F2C8-4D88-A91E-7C5E29C482A5}" srcOrd="4" destOrd="0" presId="urn:microsoft.com/office/officeart/2008/layout/AlternatingHexagons"/>
    <dgm:cxn modelId="{CBE36CED-E6ED-4FC4-BEF2-FE719653D80C}" type="presParOf" srcId="{AF141DD3-DB92-480B-9FF5-78762554C06C}" destId="{271E2E4C-18DA-4E4F-9F95-EC4BE9C54C3D}" srcOrd="1" destOrd="0" presId="urn:microsoft.com/office/officeart/2008/layout/AlternatingHexagons"/>
    <dgm:cxn modelId="{3FFE3012-FA20-40C0-B36F-1AE65090E209}" type="presParOf" srcId="{AF141DD3-DB92-480B-9FF5-78762554C06C}" destId="{E1280186-FC56-46A8-B515-57288D3A5D19}" srcOrd="2" destOrd="0" presId="urn:microsoft.com/office/officeart/2008/layout/AlternatingHexagons"/>
    <dgm:cxn modelId="{BF10DFA4-AF03-4B73-BED0-4D91D565F343}" type="presParOf" srcId="{E1280186-FC56-46A8-B515-57288D3A5D19}" destId="{4A0B54C9-D4BC-4B2B-A772-4E30C5E5B665}" srcOrd="0" destOrd="0" presId="urn:microsoft.com/office/officeart/2008/layout/AlternatingHexagons"/>
    <dgm:cxn modelId="{D823581A-FDBC-48BB-887D-0985223066BF}" type="presParOf" srcId="{E1280186-FC56-46A8-B515-57288D3A5D19}" destId="{A9B0018E-6C81-4B6B-AB4E-EE5DB6897804}" srcOrd="1" destOrd="0" presId="urn:microsoft.com/office/officeart/2008/layout/AlternatingHexagons"/>
    <dgm:cxn modelId="{CACEFBC2-620B-4C52-A268-75604B2EC053}" type="presParOf" srcId="{E1280186-FC56-46A8-B515-57288D3A5D19}" destId="{6146F6BF-6BBB-4FF4-A319-3EA2AC845E08}" srcOrd="2" destOrd="0" presId="urn:microsoft.com/office/officeart/2008/layout/AlternatingHexagons"/>
    <dgm:cxn modelId="{DFAD9B90-3678-4C2C-B177-DBCC01B0935C}" type="presParOf" srcId="{E1280186-FC56-46A8-B515-57288D3A5D19}" destId="{A3D57E2B-D4B4-4332-98D6-241BBD615F5D}" srcOrd="3" destOrd="0" presId="urn:microsoft.com/office/officeart/2008/layout/AlternatingHexagons"/>
    <dgm:cxn modelId="{12E2FC21-57E7-4856-9FAC-F7E668E2A5E2}" type="presParOf" srcId="{E1280186-FC56-46A8-B515-57288D3A5D19}" destId="{2ADE3D0F-4E7A-4C6A-A37B-017B68E1EEA4}" srcOrd="4" destOrd="0" presId="urn:microsoft.com/office/officeart/2008/layout/AlternatingHexagons"/>
    <dgm:cxn modelId="{A069BBAD-93AF-4A9A-AC76-BFF38BC61D5E}" type="presParOf" srcId="{AF141DD3-DB92-480B-9FF5-78762554C06C}" destId="{26E3F018-DDCD-4F74-9E20-97AF878061A2}" srcOrd="3" destOrd="0" presId="urn:microsoft.com/office/officeart/2008/layout/AlternatingHexagons"/>
    <dgm:cxn modelId="{074C2E60-5B25-4EE8-A954-65DDE2EC1DD0}" type="presParOf" srcId="{AF141DD3-DB92-480B-9FF5-78762554C06C}" destId="{29DF32BA-E94C-499A-B218-AB5D7EFB816D}" srcOrd="4" destOrd="0" presId="urn:microsoft.com/office/officeart/2008/layout/AlternatingHexagons"/>
    <dgm:cxn modelId="{4C5178CE-5040-47C5-98CC-CF7CE9221693}" type="presParOf" srcId="{29DF32BA-E94C-499A-B218-AB5D7EFB816D}" destId="{99753BCA-8BB3-4444-B325-1B709BF54605}" srcOrd="0" destOrd="0" presId="urn:microsoft.com/office/officeart/2008/layout/AlternatingHexagons"/>
    <dgm:cxn modelId="{CF3398BE-2E7C-48D7-9DDD-116453A88031}" type="presParOf" srcId="{29DF32BA-E94C-499A-B218-AB5D7EFB816D}" destId="{37C0BC65-35D5-4D8C-9235-20A8618AEFA8}" srcOrd="1" destOrd="0" presId="urn:microsoft.com/office/officeart/2008/layout/AlternatingHexagons"/>
    <dgm:cxn modelId="{EFEE3F9F-E956-4F8F-B677-5AC98E0B0B76}" type="presParOf" srcId="{29DF32BA-E94C-499A-B218-AB5D7EFB816D}" destId="{9F2815C1-368F-42AF-8CB5-B9680C0B2755}" srcOrd="2" destOrd="0" presId="urn:microsoft.com/office/officeart/2008/layout/AlternatingHexagons"/>
    <dgm:cxn modelId="{60F585DF-7A67-4FC5-B009-44BFA53D601F}" type="presParOf" srcId="{29DF32BA-E94C-499A-B218-AB5D7EFB816D}" destId="{3EE1909F-21DE-4D24-9EDB-B27530B5C846}" srcOrd="3" destOrd="0" presId="urn:microsoft.com/office/officeart/2008/layout/AlternatingHexagons"/>
    <dgm:cxn modelId="{BA9580C4-C7BE-47C2-A88E-E959A49AD82D}" type="presParOf" srcId="{29DF32BA-E94C-499A-B218-AB5D7EFB816D}" destId="{07C7755F-B75D-4DFC-B538-E41EEC4100F4}" srcOrd="4" destOrd="0" presId="urn:microsoft.com/office/officeart/2008/layout/AlternatingHexagons"/>
    <dgm:cxn modelId="{E7D34B13-975E-4CF8-AA03-70805F08D64C}" type="presParOf" srcId="{AF141DD3-DB92-480B-9FF5-78762554C06C}" destId="{C52F5F82-E9BE-4468-B42C-F33F0A168118}" srcOrd="5" destOrd="0" presId="urn:microsoft.com/office/officeart/2008/layout/AlternatingHexagons"/>
    <dgm:cxn modelId="{CA55C210-9A73-45EE-AA3B-615A2C7DE6B5}" type="presParOf" srcId="{AF141DD3-DB92-480B-9FF5-78762554C06C}" destId="{EE7F8096-E8F8-40DB-A98F-01F44EB0B223}" srcOrd="6" destOrd="0" presId="urn:microsoft.com/office/officeart/2008/layout/AlternatingHexagons"/>
    <dgm:cxn modelId="{8B84C5FC-951C-4520-97EB-D98EFB29AC1E}" type="presParOf" srcId="{EE7F8096-E8F8-40DB-A98F-01F44EB0B223}" destId="{C24FAB39-C767-4A31-AE56-F7FF5C0137A0}" srcOrd="0" destOrd="0" presId="urn:microsoft.com/office/officeart/2008/layout/AlternatingHexagons"/>
    <dgm:cxn modelId="{80DA52C4-E917-4A3B-A5AF-368ABA0E508F}" type="presParOf" srcId="{EE7F8096-E8F8-40DB-A98F-01F44EB0B223}" destId="{8C157EB2-7327-4F78-9E8B-5F79135C23F9}" srcOrd="1" destOrd="0" presId="urn:microsoft.com/office/officeart/2008/layout/AlternatingHexagons"/>
    <dgm:cxn modelId="{6D3DA620-7D93-4459-9685-DD626D1A18F3}" type="presParOf" srcId="{EE7F8096-E8F8-40DB-A98F-01F44EB0B223}" destId="{26C642FA-4E19-471B-AE02-200266E09FEC}" srcOrd="2" destOrd="0" presId="urn:microsoft.com/office/officeart/2008/layout/AlternatingHexagons"/>
    <dgm:cxn modelId="{6224D48E-0833-4138-A6C5-FE2062610739}" type="presParOf" srcId="{EE7F8096-E8F8-40DB-A98F-01F44EB0B223}" destId="{FB843547-9BC6-4AC6-A923-854FC3FB839C}" srcOrd="3" destOrd="0" presId="urn:microsoft.com/office/officeart/2008/layout/AlternatingHexagons"/>
    <dgm:cxn modelId="{7FE8FDBB-31C9-4069-9C80-32A38788786A}" type="presParOf" srcId="{EE7F8096-E8F8-40DB-A98F-01F44EB0B223}" destId="{80973703-D345-442E-AE39-1F428BA2E0D8}" srcOrd="4" destOrd="0" presId="urn:microsoft.com/office/officeart/2008/layout/AlternatingHexagon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B0B3445-4B93-4289-8E21-23C032C3F203}" type="doc">
      <dgm:prSet loTypeId="urn:microsoft.com/office/officeart/2005/8/layout/arrow2" loCatId="process" qsTypeId="urn:microsoft.com/office/officeart/2005/8/quickstyle/simple1" qsCatId="simple" csTypeId="urn:microsoft.com/office/officeart/2005/8/colors/accent0_1" csCatId="mainScheme" phldr="1"/>
      <dgm:spPr/>
    </dgm:pt>
    <dgm:pt modelId="{E2EC8FB6-B855-4F4D-BB64-0D1F8C31D3A7}">
      <dgm:prSet phldrT="[Text]"/>
      <dgm:spPr/>
      <dgm:t>
        <a:bodyPr/>
        <a:lstStyle/>
        <a:p>
          <a:r>
            <a:rPr lang="en-US" dirty="0"/>
            <a:t>Further analysis of current database</a:t>
          </a:r>
        </a:p>
      </dgm:t>
    </dgm:pt>
    <dgm:pt modelId="{E2971F2D-5A65-4699-9F89-52EE3FAE870E}" type="parTrans" cxnId="{425FDC99-1D20-4BA9-BD63-4E4D9A78E26E}">
      <dgm:prSet/>
      <dgm:spPr/>
      <dgm:t>
        <a:bodyPr/>
        <a:lstStyle/>
        <a:p>
          <a:endParaRPr lang="en-US"/>
        </a:p>
      </dgm:t>
    </dgm:pt>
    <dgm:pt modelId="{DF1743D8-3589-4698-89BD-7BB2D61769D3}" type="sibTrans" cxnId="{425FDC99-1D20-4BA9-BD63-4E4D9A78E26E}">
      <dgm:prSet/>
      <dgm:spPr/>
      <dgm:t>
        <a:bodyPr/>
        <a:lstStyle/>
        <a:p>
          <a:endParaRPr lang="en-US"/>
        </a:p>
      </dgm:t>
    </dgm:pt>
    <dgm:pt modelId="{A23FB74D-A08F-4503-96A7-B7FE33235C75}">
      <dgm:prSet phldrT="[Text]"/>
      <dgm:spPr/>
      <dgm:t>
        <a:bodyPr/>
        <a:lstStyle/>
        <a:p>
          <a:r>
            <a:rPr lang="en-US" dirty="0"/>
            <a:t>Other time based datasets for insights</a:t>
          </a:r>
        </a:p>
      </dgm:t>
    </dgm:pt>
    <dgm:pt modelId="{DBB12074-D537-4C33-B20F-546BC06D23FA}" type="parTrans" cxnId="{FEF2E2E6-14C7-42AD-B93E-3145A0EE4EFD}">
      <dgm:prSet/>
      <dgm:spPr/>
      <dgm:t>
        <a:bodyPr/>
        <a:lstStyle/>
        <a:p>
          <a:endParaRPr lang="en-US"/>
        </a:p>
      </dgm:t>
    </dgm:pt>
    <dgm:pt modelId="{9A537D10-8B0E-4545-987A-3F4943CE8E0F}" type="sibTrans" cxnId="{FEF2E2E6-14C7-42AD-B93E-3145A0EE4EFD}">
      <dgm:prSet/>
      <dgm:spPr/>
      <dgm:t>
        <a:bodyPr/>
        <a:lstStyle/>
        <a:p>
          <a:endParaRPr lang="en-US"/>
        </a:p>
      </dgm:t>
    </dgm:pt>
    <dgm:pt modelId="{3B790A2B-B9FE-4243-8CEC-B6014B00C354}">
      <dgm:prSet phldrT="[Text]"/>
      <dgm:spPr/>
      <dgm:t>
        <a:bodyPr/>
        <a:lstStyle/>
        <a:p>
          <a:r>
            <a:rPr lang="en-US" dirty="0"/>
            <a:t>  Text analytics and natural language processing</a:t>
          </a:r>
        </a:p>
      </dgm:t>
    </dgm:pt>
    <dgm:pt modelId="{5116E101-378F-48E4-AA09-66BCC79DC8EA}" type="parTrans" cxnId="{9D360367-5A57-48F2-B4F0-B06E933EE384}">
      <dgm:prSet/>
      <dgm:spPr/>
      <dgm:t>
        <a:bodyPr/>
        <a:lstStyle/>
        <a:p>
          <a:endParaRPr lang="en-US"/>
        </a:p>
      </dgm:t>
    </dgm:pt>
    <dgm:pt modelId="{182571AB-4E2E-4A03-B8A2-1469CEB40AB0}" type="sibTrans" cxnId="{9D360367-5A57-48F2-B4F0-B06E933EE384}">
      <dgm:prSet/>
      <dgm:spPr/>
      <dgm:t>
        <a:bodyPr/>
        <a:lstStyle/>
        <a:p>
          <a:endParaRPr lang="en-US"/>
        </a:p>
      </dgm:t>
    </dgm:pt>
    <dgm:pt modelId="{5BA4AA17-C61D-40C2-ABD0-71DD2194D135}" type="pres">
      <dgm:prSet presAssocID="{FB0B3445-4B93-4289-8E21-23C032C3F203}" presName="arrowDiagram" presStyleCnt="0">
        <dgm:presLayoutVars>
          <dgm:chMax val="5"/>
          <dgm:dir/>
          <dgm:resizeHandles val="exact"/>
        </dgm:presLayoutVars>
      </dgm:prSet>
      <dgm:spPr/>
    </dgm:pt>
    <dgm:pt modelId="{6AC2866F-FDA7-475F-B373-0BBE31128F4B}" type="pres">
      <dgm:prSet presAssocID="{FB0B3445-4B93-4289-8E21-23C032C3F203}" presName="arrow" presStyleLbl="bgShp" presStyleIdx="0" presStyleCnt="1"/>
      <dgm:spPr/>
    </dgm:pt>
    <dgm:pt modelId="{A44260C6-6867-4774-AA81-8D76D2DDDA88}" type="pres">
      <dgm:prSet presAssocID="{FB0B3445-4B93-4289-8E21-23C032C3F203}" presName="arrowDiagram3" presStyleCnt="0"/>
      <dgm:spPr/>
    </dgm:pt>
    <dgm:pt modelId="{3AB5E3FA-DC22-44E7-93EF-49E2FDC1DBE4}" type="pres">
      <dgm:prSet presAssocID="{E2EC8FB6-B855-4F4D-BB64-0D1F8C31D3A7}" presName="bullet3a" presStyleLbl="node1" presStyleIdx="0" presStyleCnt="3"/>
      <dgm:spPr/>
    </dgm:pt>
    <dgm:pt modelId="{AC05C1AF-2C62-4FE9-894F-740511C26276}" type="pres">
      <dgm:prSet presAssocID="{E2EC8FB6-B855-4F4D-BB64-0D1F8C31D3A7}" presName="textBox3a" presStyleLbl="revTx" presStyleIdx="0" presStyleCnt="3">
        <dgm:presLayoutVars>
          <dgm:bulletEnabled val="1"/>
        </dgm:presLayoutVars>
      </dgm:prSet>
      <dgm:spPr/>
    </dgm:pt>
    <dgm:pt modelId="{0E74F132-FCD2-48C3-A0FD-84B7553EE2A1}" type="pres">
      <dgm:prSet presAssocID="{A23FB74D-A08F-4503-96A7-B7FE33235C75}" presName="bullet3b" presStyleLbl="node1" presStyleIdx="1" presStyleCnt="3"/>
      <dgm:spPr/>
    </dgm:pt>
    <dgm:pt modelId="{F09A4D7A-CDD1-4E0C-86D1-09EC0357BD3F}" type="pres">
      <dgm:prSet presAssocID="{A23FB74D-A08F-4503-96A7-B7FE33235C75}" presName="textBox3b" presStyleLbl="revTx" presStyleIdx="1" presStyleCnt="3">
        <dgm:presLayoutVars>
          <dgm:bulletEnabled val="1"/>
        </dgm:presLayoutVars>
      </dgm:prSet>
      <dgm:spPr/>
    </dgm:pt>
    <dgm:pt modelId="{07496BF1-8BDE-4BD0-860F-2F52DECA46C5}" type="pres">
      <dgm:prSet presAssocID="{3B790A2B-B9FE-4243-8CEC-B6014B00C354}" presName="bullet3c" presStyleLbl="node1" presStyleIdx="2" presStyleCnt="3"/>
      <dgm:spPr/>
    </dgm:pt>
    <dgm:pt modelId="{B5F3C6A3-CC91-4A46-992F-E306A28217F9}" type="pres">
      <dgm:prSet presAssocID="{3B790A2B-B9FE-4243-8CEC-B6014B00C354}" presName="textBox3c" presStyleLbl="revTx" presStyleIdx="2" presStyleCnt="3" custScaleX="111984" custLinFactNeighborX="0" custLinFactNeighborY="31042">
        <dgm:presLayoutVars>
          <dgm:bulletEnabled val="1"/>
        </dgm:presLayoutVars>
      </dgm:prSet>
      <dgm:spPr/>
    </dgm:pt>
  </dgm:ptLst>
  <dgm:cxnLst>
    <dgm:cxn modelId="{9D360367-5A57-48F2-B4F0-B06E933EE384}" srcId="{FB0B3445-4B93-4289-8E21-23C032C3F203}" destId="{3B790A2B-B9FE-4243-8CEC-B6014B00C354}" srcOrd="2" destOrd="0" parTransId="{5116E101-378F-48E4-AA09-66BCC79DC8EA}" sibTransId="{182571AB-4E2E-4A03-B8A2-1469CEB40AB0}"/>
    <dgm:cxn modelId="{9891BF76-4475-46D7-B7F2-30B088209280}" type="presOf" srcId="{3B790A2B-B9FE-4243-8CEC-B6014B00C354}" destId="{B5F3C6A3-CC91-4A46-992F-E306A28217F9}" srcOrd="0" destOrd="0" presId="urn:microsoft.com/office/officeart/2005/8/layout/arrow2"/>
    <dgm:cxn modelId="{CC2E9799-6D59-4CDC-BE19-A936A2478F51}" type="presOf" srcId="{A23FB74D-A08F-4503-96A7-B7FE33235C75}" destId="{F09A4D7A-CDD1-4E0C-86D1-09EC0357BD3F}" srcOrd="0" destOrd="0" presId="urn:microsoft.com/office/officeart/2005/8/layout/arrow2"/>
    <dgm:cxn modelId="{425FDC99-1D20-4BA9-BD63-4E4D9A78E26E}" srcId="{FB0B3445-4B93-4289-8E21-23C032C3F203}" destId="{E2EC8FB6-B855-4F4D-BB64-0D1F8C31D3A7}" srcOrd="0" destOrd="0" parTransId="{E2971F2D-5A65-4699-9F89-52EE3FAE870E}" sibTransId="{DF1743D8-3589-4698-89BD-7BB2D61769D3}"/>
    <dgm:cxn modelId="{B21332A4-DB7D-42D8-816A-296739D478F5}" type="presOf" srcId="{E2EC8FB6-B855-4F4D-BB64-0D1F8C31D3A7}" destId="{AC05C1AF-2C62-4FE9-894F-740511C26276}" srcOrd="0" destOrd="0" presId="urn:microsoft.com/office/officeart/2005/8/layout/arrow2"/>
    <dgm:cxn modelId="{B7A2DDC6-66D2-46ED-A0AE-F4B42884E908}" type="presOf" srcId="{FB0B3445-4B93-4289-8E21-23C032C3F203}" destId="{5BA4AA17-C61D-40C2-ABD0-71DD2194D135}" srcOrd="0" destOrd="0" presId="urn:microsoft.com/office/officeart/2005/8/layout/arrow2"/>
    <dgm:cxn modelId="{FEF2E2E6-14C7-42AD-B93E-3145A0EE4EFD}" srcId="{FB0B3445-4B93-4289-8E21-23C032C3F203}" destId="{A23FB74D-A08F-4503-96A7-B7FE33235C75}" srcOrd="1" destOrd="0" parTransId="{DBB12074-D537-4C33-B20F-546BC06D23FA}" sibTransId="{9A537D10-8B0E-4545-987A-3F4943CE8E0F}"/>
    <dgm:cxn modelId="{A7499DF6-3B7F-4A84-90FE-C1F4F40BDCC8}" type="presParOf" srcId="{5BA4AA17-C61D-40C2-ABD0-71DD2194D135}" destId="{6AC2866F-FDA7-475F-B373-0BBE31128F4B}" srcOrd="0" destOrd="0" presId="urn:microsoft.com/office/officeart/2005/8/layout/arrow2"/>
    <dgm:cxn modelId="{2D7ED324-8F36-47E0-A0E8-2D1E54A8A187}" type="presParOf" srcId="{5BA4AA17-C61D-40C2-ABD0-71DD2194D135}" destId="{A44260C6-6867-4774-AA81-8D76D2DDDA88}" srcOrd="1" destOrd="0" presId="urn:microsoft.com/office/officeart/2005/8/layout/arrow2"/>
    <dgm:cxn modelId="{E2FEC1CD-96E7-4EB2-A6B5-F188DD29FE3A}" type="presParOf" srcId="{A44260C6-6867-4774-AA81-8D76D2DDDA88}" destId="{3AB5E3FA-DC22-44E7-93EF-49E2FDC1DBE4}" srcOrd="0" destOrd="0" presId="urn:microsoft.com/office/officeart/2005/8/layout/arrow2"/>
    <dgm:cxn modelId="{D1512EBD-9E7E-494F-9BDD-50E2C7E1A189}" type="presParOf" srcId="{A44260C6-6867-4774-AA81-8D76D2DDDA88}" destId="{AC05C1AF-2C62-4FE9-894F-740511C26276}" srcOrd="1" destOrd="0" presId="urn:microsoft.com/office/officeart/2005/8/layout/arrow2"/>
    <dgm:cxn modelId="{772C55D9-9071-46BC-BEC7-193D523F04F4}" type="presParOf" srcId="{A44260C6-6867-4774-AA81-8D76D2DDDA88}" destId="{0E74F132-FCD2-48C3-A0FD-84B7553EE2A1}" srcOrd="2" destOrd="0" presId="urn:microsoft.com/office/officeart/2005/8/layout/arrow2"/>
    <dgm:cxn modelId="{9AF08B62-2F02-48DE-8F8F-F239A5037FDF}" type="presParOf" srcId="{A44260C6-6867-4774-AA81-8D76D2DDDA88}" destId="{F09A4D7A-CDD1-4E0C-86D1-09EC0357BD3F}" srcOrd="3" destOrd="0" presId="urn:microsoft.com/office/officeart/2005/8/layout/arrow2"/>
    <dgm:cxn modelId="{3E715E23-D472-4B2E-94EB-E87D8CEA38E7}" type="presParOf" srcId="{A44260C6-6867-4774-AA81-8D76D2DDDA88}" destId="{07496BF1-8BDE-4BD0-860F-2F52DECA46C5}" srcOrd="4" destOrd="0" presId="urn:microsoft.com/office/officeart/2005/8/layout/arrow2"/>
    <dgm:cxn modelId="{0F87EB99-C644-4A9A-B8C1-F8FADF948AE5}" type="presParOf" srcId="{A44260C6-6867-4774-AA81-8D76D2DDDA88}" destId="{B5F3C6A3-CC91-4A46-992F-E306A28217F9}" srcOrd="5" destOrd="0" presId="urn:microsoft.com/office/officeart/2005/8/layout/arrow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4A921D-819A-4D8E-9294-913183E47A95}">
      <dsp:nvSpPr>
        <dsp:cNvPr id="0" name=""/>
        <dsp:cNvSpPr/>
      </dsp:nvSpPr>
      <dsp:spPr>
        <a:xfrm rot="5400000">
          <a:off x="3442830" y="95084"/>
          <a:ext cx="1456796" cy="1267413"/>
        </a:xfrm>
        <a:prstGeom prst="hexagon">
          <a:avLst>
            <a:gd name="adj" fmla="val 25000"/>
            <a:gd name="vf" fmla="val 11547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Cluster</a:t>
          </a:r>
        </a:p>
      </dsp:txBody>
      <dsp:txXfrm rot="-5400000">
        <a:off x="3735026" y="227410"/>
        <a:ext cx="872403" cy="1002762"/>
      </dsp:txXfrm>
    </dsp:sp>
    <dsp:sp modelId="{3100A9E8-3D5D-4C86-80DC-4C16367255C8}">
      <dsp:nvSpPr>
        <dsp:cNvPr id="0" name=""/>
        <dsp:cNvSpPr/>
      </dsp:nvSpPr>
      <dsp:spPr>
        <a:xfrm>
          <a:off x="4843394" y="291751"/>
          <a:ext cx="1625785" cy="874078"/>
        </a:xfrm>
        <a:prstGeom prst="rect">
          <a:avLst/>
        </a:prstGeom>
        <a:noFill/>
        <a:ln>
          <a:noFill/>
        </a:ln>
        <a:effectLst/>
      </dsp:spPr>
      <dsp:style>
        <a:lnRef idx="0">
          <a:scrgbClr r="0" g="0" b="0"/>
        </a:lnRef>
        <a:fillRef idx="0">
          <a:scrgbClr r="0" g="0" b="0"/>
        </a:fillRef>
        <a:effectRef idx="0">
          <a:scrgbClr r="0" g="0" b="0"/>
        </a:effectRef>
        <a:fontRef idx="minor"/>
      </dsp:style>
    </dsp:sp>
    <dsp:sp modelId="{8F66E43C-F2C8-4D88-A91E-7C5E29C482A5}">
      <dsp:nvSpPr>
        <dsp:cNvPr id="0" name=""/>
        <dsp:cNvSpPr/>
      </dsp:nvSpPr>
      <dsp:spPr>
        <a:xfrm rot="5400000">
          <a:off x="1686093" y="94691"/>
          <a:ext cx="1456796" cy="1267413"/>
        </a:xfrm>
        <a:prstGeom prst="hexagon">
          <a:avLst>
            <a:gd name="adj" fmla="val 25000"/>
            <a:gd name="vf" fmla="val 11547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1978289" y="227017"/>
        <a:ext cx="872403" cy="1002762"/>
      </dsp:txXfrm>
    </dsp:sp>
    <dsp:sp modelId="{4A0B54C9-D4BC-4B2B-A772-4E30C5E5B665}">
      <dsp:nvSpPr>
        <dsp:cNvPr id="0" name=""/>
        <dsp:cNvSpPr/>
      </dsp:nvSpPr>
      <dsp:spPr>
        <a:xfrm rot="5400000">
          <a:off x="2755804" y="1331613"/>
          <a:ext cx="1456796" cy="1267413"/>
        </a:xfrm>
        <a:prstGeom prst="hexagon">
          <a:avLst>
            <a:gd name="adj" fmla="val 25000"/>
            <a:gd name="vf" fmla="val 11547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Imputation Methods</a:t>
          </a:r>
        </a:p>
      </dsp:txBody>
      <dsp:txXfrm rot="-5400000">
        <a:off x="3048000" y="1463939"/>
        <a:ext cx="872403" cy="1002762"/>
      </dsp:txXfrm>
    </dsp:sp>
    <dsp:sp modelId="{A9B0018E-6C81-4B6B-AB4E-EE5DB6897804}">
      <dsp:nvSpPr>
        <dsp:cNvPr id="0" name=""/>
        <dsp:cNvSpPr/>
      </dsp:nvSpPr>
      <dsp:spPr>
        <a:xfrm>
          <a:off x="1224711" y="1528280"/>
          <a:ext cx="1573340" cy="874078"/>
        </a:xfrm>
        <a:prstGeom prst="rect">
          <a:avLst/>
        </a:prstGeom>
        <a:noFill/>
        <a:ln>
          <a:noFill/>
        </a:ln>
        <a:effectLst/>
      </dsp:spPr>
      <dsp:style>
        <a:lnRef idx="0">
          <a:scrgbClr r="0" g="0" b="0"/>
        </a:lnRef>
        <a:fillRef idx="0">
          <a:scrgbClr r="0" g="0" b="0"/>
        </a:fillRef>
        <a:effectRef idx="0">
          <a:scrgbClr r="0" g="0" b="0"/>
        </a:effectRef>
        <a:fontRef idx="minor"/>
      </dsp:style>
    </dsp:sp>
    <dsp:sp modelId="{2ADE3D0F-4E7A-4C6A-A37B-017B68E1EEA4}">
      <dsp:nvSpPr>
        <dsp:cNvPr id="0" name=""/>
        <dsp:cNvSpPr/>
      </dsp:nvSpPr>
      <dsp:spPr>
        <a:xfrm rot="5400000">
          <a:off x="4124610" y="1331613"/>
          <a:ext cx="1456796" cy="1267413"/>
        </a:xfrm>
        <a:prstGeom prst="hexagon">
          <a:avLst>
            <a:gd name="adj" fmla="val 25000"/>
            <a:gd name="vf" fmla="val 11547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4416806" y="1463939"/>
        <a:ext cx="872403" cy="1002762"/>
      </dsp:txXfrm>
    </dsp:sp>
    <dsp:sp modelId="{99753BCA-8BB3-4444-B325-1B709BF54605}">
      <dsp:nvSpPr>
        <dsp:cNvPr id="0" name=""/>
        <dsp:cNvSpPr/>
      </dsp:nvSpPr>
      <dsp:spPr>
        <a:xfrm rot="5400000">
          <a:off x="3442830" y="2568142"/>
          <a:ext cx="1456796" cy="1267413"/>
        </a:xfrm>
        <a:prstGeom prst="hexagon">
          <a:avLst>
            <a:gd name="adj" fmla="val 25000"/>
            <a:gd name="vf" fmla="val 11547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Dataset size</a:t>
          </a:r>
        </a:p>
      </dsp:txBody>
      <dsp:txXfrm rot="-5400000">
        <a:off x="3735026" y="2700468"/>
        <a:ext cx="872403" cy="1002762"/>
      </dsp:txXfrm>
    </dsp:sp>
    <dsp:sp modelId="{37C0BC65-35D5-4D8C-9235-20A8618AEFA8}">
      <dsp:nvSpPr>
        <dsp:cNvPr id="0" name=""/>
        <dsp:cNvSpPr/>
      </dsp:nvSpPr>
      <dsp:spPr>
        <a:xfrm>
          <a:off x="4843394" y="2764810"/>
          <a:ext cx="1625785" cy="874078"/>
        </a:xfrm>
        <a:prstGeom prst="rect">
          <a:avLst/>
        </a:prstGeom>
        <a:noFill/>
        <a:ln>
          <a:noFill/>
        </a:ln>
        <a:effectLst/>
      </dsp:spPr>
      <dsp:style>
        <a:lnRef idx="0">
          <a:scrgbClr r="0" g="0" b="0"/>
        </a:lnRef>
        <a:fillRef idx="0">
          <a:scrgbClr r="0" g="0" b="0"/>
        </a:fillRef>
        <a:effectRef idx="0">
          <a:scrgbClr r="0" g="0" b="0"/>
        </a:effectRef>
        <a:fontRef idx="minor"/>
      </dsp:style>
    </dsp:sp>
    <dsp:sp modelId="{07C7755F-B75D-4DFC-B538-E41EEC4100F4}">
      <dsp:nvSpPr>
        <dsp:cNvPr id="0" name=""/>
        <dsp:cNvSpPr/>
      </dsp:nvSpPr>
      <dsp:spPr>
        <a:xfrm rot="5400000">
          <a:off x="2074023" y="2568142"/>
          <a:ext cx="1456796" cy="1267413"/>
        </a:xfrm>
        <a:prstGeom prst="hexagon">
          <a:avLst>
            <a:gd name="adj" fmla="val 25000"/>
            <a:gd name="vf" fmla="val 11547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2366219" y="2700468"/>
        <a:ext cx="872403" cy="1002762"/>
      </dsp:txXfrm>
    </dsp:sp>
    <dsp:sp modelId="{C24FAB39-C767-4A31-AE56-F7FF5C0137A0}">
      <dsp:nvSpPr>
        <dsp:cNvPr id="0" name=""/>
        <dsp:cNvSpPr/>
      </dsp:nvSpPr>
      <dsp:spPr>
        <a:xfrm rot="5400000">
          <a:off x="2755804" y="3804671"/>
          <a:ext cx="1456796" cy="1267413"/>
        </a:xfrm>
        <a:prstGeom prst="hexagon">
          <a:avLst>
            <a:gd name="adj" fmla="val 25000"/>
            <a:gd name="vf" fmla="val 11547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Cluster Strength</a:t>
          </a:r>
        </a:p>
      </dsp:txBody>
      <dsp:txXfrm rot="-5400000">
        <a:off x="3048000" y="3936997"/>
        <a:ext cx="872403" cy="1002762"/>
      </dsp:txXfrm>
    </dsp:sp>
    <dsp:sp modelId="{8C157EB2-7327-4F78-9E8B-5F79135C23F9}">
      <dsp:nvSpPr>
        <dsp:cNvPr id="0" name=""/>
        <dsp:cNvSpPr/>
      </dsp:nvSpPr>
      <dsp:spPr>
        <a:xfrm>
          <a:off x="1224711" y="4001339"/>
          <a:ext cx="1573340" cy="874078"/>
        </a:xfrm>
        <a:prstGeom prst="rect">
          <a:avLst/>
        </a:prstGeom>
        <a:noFill/>
        <a:ln>
          <a:noFill/>
        </a:ln>
        <a:effectLst/>
      </dsp:spPr>
      <dsp:style>
        <a:lnRef idx="0">
          <a:scrgbClr r="0" g="0" b="0"/>
        </a:lnRef>
        <a:fillRef idx="0">
          <a:scrgbClr r="0" g="0" b="0"/>
        </a:fillRef>
        <a:effectRef idx="0">
          <a:scrgbClr r="0" g="0" b="0"/>
        </a:effectRef>
        <a:fontRef idx="minor"/>
      </dsp:style>
    </dsp:sp>
    <dsp:sp modelId="{80973703-D345-442E-AE39-1F428BA2E0D8}">
      <dsp:nvSpPr>
        <dsp:cNvPr id="0" name=""/>
        <dsp:cNvSpPr/>
      </dsp:nvSpPr>
      <dsp:spPr>
        <a:xfrm rot="5400000">
          <a:off x="4453175" y="3804671"/>
          <a:ext cx="1456796" cy="1267413"/>
        </a:xfrm>
        <a:prstGeom prst="hexagon">
          <a:avLst>
            <a:gd name="adj" fmla="val 25000"/>
            <a:gd name="vf" fmla="val 115470"/>
          </a:avLst>
        </a:prstGeom>
        <a:gradFill rotWithShape="0">
          <a:gsLst>
            <a:gs pos="0">
              <a:schemeClr val="dk2">
                <a:hueOff val="0"/>
                <a:satOff val="0"/>
                <a:lumOff val="0"/>
                <a:alphaOff val="0"/>
                <a:tint val="96000"/>
                <a:satMod val="100000"/>
                <a:lumMod val="104000"/>
              </a:schemeClr>
            </a:gs>
            <a:gs pos="78000">
              <a:schemeClr val="dk2">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4745371" y="3936997"/>
        <a:ext cx="872403" cy="10027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C2866F-FDA7-475F-B373-0BBE31128F4B}">
      <dsp:nvSpPr>
        <dsp:cNvPr id="0" name=""/>
        <dsp:cNvSpPr/>
      </dsp:nvSpPr>
      <dsp:spPr>
        <a:xfrm>
          <a:off x="2190749" y="0"/>
          <a:ext cx="6438900" cy="4024313"/>
        </a:xfrm>
        <a:prstGeom prst="swooshArrow">
          <a:avLst>
            <a:gd name="adj1" fmla="val 25000"/>
            <a:gd name="adj2" fmla="val 25000"/>
          </a:avLst>
        </a:prstGeom>
        <a:solidFill>
          <a:schemeClr val="dk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B5E3FA-DC22-44E7-93EF-49E2FDC1DBE4}">
      <dsp:nvSpPr>
        <dsp:cNvPr id="0" name=""/>
        <dsp:cNvSpPr/>
      </dsp:nvSpPr>
      <dsp:spPr>
        <a:xfrm>
          <a:off x="3008490" y="2777580"/>
          <a:ext cx="167411" cy="167411"/>
        </a:xfrm>
        <a:prstGeom prst="ellips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05C1AF-2C62-4FE9-894F-740511C26276}">
      <dsp:nvSpPr>
        <dsp:cNvPr id="0" name=""/>
        <dsp:cNvSpPr/>
      </dsp:nvSpPr>
      <dsp:spPr>
        <a:xfrm>
          <a:off x="3092195" y="2861286"/>
          <a:ext cx="1500263" cy="11630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708" tIns="0" rIns="0" bIns="0" numCol="1" spcCol="1270" anchor="t" anchorCtr="0">
          <a:noAutofit/>
        </a:bodyPr>
        <a:lstStyle/>
        <a:p>
          <a:pPr marL="0" lvl="0" indent="0" algn="l" defTabSz="889000">
            <a:lnSpc>
              <a:spcPct val="90000"/>
            </a:lnSpc>
            <a:spcBef>
              <a:spcPct val="0"/>
            </a:spcBef>
            <a:spcAft>
              <a:spcPct val="35000"/>
            </a:spcAft>
            <a:buNone/>
          </a:pPr>
          <a:r>
            <a:rPr lang="en-US" sz="2000" kern="1200" dirty="0"/>
            <a:t>Further analysis of current database</a:t>
          </a:r>
        </a:p>
      </dsp:txBody>
      <dsp:txXfrm>
        <a:off x="3092195" y="2861286"/>
        <a:ext cx="1500263" cy="1163026"/>
      </dsp:txXfrm>
    </dsp:sp>
    <dsp:sp modelId="{0E74F132-FCD2-48C3-A0FD-84B7553EE2A1}">
      <dsp:nvSpPr>
        <dsp:cNvPr id="0" name=""/>
        <dsp:cNvSpPr/>
      </dsp:nvSpPr>
      <dsp:spPr>
        <a:xfrm>
          <a:off x="4486217" y="1683772"/>
          <a:ext cx="302628" cy="302628"/>
        </a:xfrm>
        <a:prstGeom prst="ellips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09A4D7A-CDD1-4E0C-86D1-09EC0357BD3F}">
      <dsp:nvSpPr>
        <dsp:cNvPr id="0" name=""/>
        <dsp:cNvSpPr/>
      </dsp:nvSpPr>
      <dsp:spPr>
        <a:xfrm>
          <a:off x="4637531" y="1835086"/>
          <a:ext cx="1545336" cy="21892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356" tIns="0" rIns="0" bIns="0" numCol="1" spcCol="1270" anchor="t" anchorCtr="0">
          <a:noAutofit/>
        </a:bodyPr>
        <a:lstStyle/>
        <a:p>
          <a:pPr marL="0" lvl="0" indent="0" algn="l" defTabSz="889000">
            <a:lnSpc>
              <a:spcPct val="90000"/>
            </a:lnSpc>
            <a:spcBef>
              <a:spcPct val="0"/>
            </a:spcBef>
            <a:spcAft>
              <a:spcPct val="35000"/>
            </a:spcAft>
            <a:buNone/>
          </a:pPr>
          <a:r>
            <a:rPr lang="en-US" sz="2000" kern="1200" dirty="0"/>
            <a:t>Other time based datasets for insights</a:t>
          </a:r>
        </a:p>
      </dsp:txBody>
      <dsp:txXfrm>
        <a:off x="4637531" y="1835086"/>
        <a:ext cx="1545336" cy="2189226"/>
      </dsp:txXfrm>
    </dsp:sp>
    <dsp:sp modelId="{07496BF1-8BDE-4BD0-860F-2F52DECA46C5}">
      <dsp:nvSpPr>
        <dsp:cNvPr id="0" name=""/>
        <dsp:cNvSpPr/>
      </dsp:nvSpPr>
      <dsp:spPr>
        <a:xfrm>
          <a:off x="6263354" y="1018151"/>
          <a:ext cx="418528" cy="418528"/>
        </a:xfrm>
        <a:prstGeom prst="ellipse">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5F3C6A3-CC91-4A46-992F-E306A28217F9}">
      <dsp:nvSpPr>
        <dsp:cNvPr id="0" name=""/>
        <dsp:cNvSpPr/>
      </dsp:nvSpPr>
      <dsp:spPr>
        <a:xfrm>
          <a:off x="6380022" y="1227415"/>
          <a:ext cx="1730529" cy="27968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1770" tIns="0" rIns="0" bIns="0" numCol="1" spcCol="1270" anchor="t" anchorCtr="0">
          <a:noAutofit/>
        </a:bodyPr>
        <a:lstStyle/>
        <a:p>
          <a:pPr marL="0" lvl="0" indent="0" algn="l" defTabSz="889000">
            <a:lnSpc>
              <a:spcPct val="90000"/>
            </a:lnSpc>
            <a:spcBef>
              <a:spcPct val="0"/>
            </a:spcBef>
            <a:spcAft>
              <a:spcPct val="35000"/>
            </a:spcAft>
            <a:buNone/>
          </a:pPr>
          <a:r>
            <a:rPr lang="en-US" sz="2000" kern="1200" dirty="0"/>
            <a:t>  Text analytics and natural language processing</a:t>
          </a:r>
        </a:p>
      </dsp:txBody>
      <dsp:txXfrm>
        <a:off x="6380022" y="1227415"/>
        <a:ext cx="1730529" cy="2796897"/>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E0A0D5-8F98-4CC1-A28E-021F0B6B475C}" type="datetimeFigureOut">
              <a:rPr lang="en-US" smtClean="0"/>
              <a:t>4/26/2020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3C52C-5E29-41AF-BAA3-8217E886DA08}" type="slidenum">
              <a:rPr lang="en-US" smtClean="0"/>
              <a:t>‹#›</a:t>
            </a:fld>
            <a:endParaRPr lang="en-US" dirty="0"/>
          </a:p>
        </p:txBody>
      </p:sp>
    </p:spTree>
    <p:extLst>
      <p:ext uri="{BB962C8B-B14F-4D97-AF65-F5344CB8AC3E}">
        <p14:creationId xmlns:p14="http://schemas.microsoft.com/office/powerpoint/2010/main" val="1961961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Weapon type, attack type, target type, number of people killed, region, </a:t>
            </a:r>
            <a:r>
              <a:rPr lang="en-US" dirty="0" err="1"/>
              <a:t>lat</a:t>
            </a:r>
            <a:r>
              <a:rPr lang="en-US" dirty="0"/>
              <a:t>/long, criteria for terrorist attack, wounded, hostage, was it a child, who was responsible for the attack, how did they claim responsibility, </a:t>
            </a:r>
            <a:r>
              <a:rPr lang="en-US" dirty="0" err="1"/>
              <a:t>etc</a:t>
            </a:r>
            <a:r>
              <a:rPr lang="en-US" dirty="0"/>
              <a:t>…</a:t>
            </a:r>
          </a:p>
        </p:txBody>
      </p:sp>
      <p:sp>
        <p:nvSpPr>
          <p:cNvPr id="4" name="Slide Number Placeholder 3"/>
          <p:cNvSpPr>
            <a:spLocks noGrp="1"/>
          </p:cNvSpPr>
          <p:nvPr>
            <p:ph type="sldNum" sz="quarter" idx="5"/>
          </p:nvPr>
        </p:nvSpPr>
        <p:spPr/>
        <p:txBody>
          <a:bodyPr/>
          <a:lstStyle/>
          <a:p>
            <a:fld id="{5603C52C-5E29-41AF-BAA3-8217E886DA08}" type="slidenum">
              <a:rPr lang="en-US" smtClean="0"/>
              <a:t>2</a:t>
            </a:fld>
            <a:endParaRPr lang="en-US" dirty="0"/>
          </a:p>
        </p:txBody>
      </p:sp>
    </p:spTree>
    <p:extLst>
      <p:ext uri="{BB962C8B-B14F-4D97-AF65-F5344CB8AC3E}">
        <p14:creationId xmlns:p14="http://schemas.microsoft.com/office/powerpoint/2010/main" val="7163299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Rand index goes -1 (no agreement) to 1 (total agreement) it checks for similarity between clustering and </a:t>
            </a:r>
          </a:p>
        </p:txBody>
      </p:sp>
      <p:sp>
        <p:nvSpPr>
          <p:cNvPr id="4" name="Slide Number Placeholder 3"/>
          <p:cNvSpPr>
            <a:spLocks noGrp="1"/>
          </p:cNvSpPr>
          <p:nvPr>
            <p:ph type="sldNum" sz="quarter" idx="5"/>
          </p:nvPr>
        </p:nvSpPr>
        <p:spPr/>
        <p:txBody>
          <a:bodyPr/>
          <a:lstStyle/>
          <a:p>
            <a:fld id="{5603C52C-5E29-41AF-BAA3-8217E886DA08}" type="slidenum">
              <a:rPr lang="en-US" smtClean="0"/>
              <a:t>15</a:t>
            </a:fld>
            <a:endParaRPr lang="en-US" dirty="0"/>
          </a:p>
        </p:txBody>
      </p:sp>
    </p:spTree>
    <p:extLst>
      <p:ext uri="{BB962C8B-B14F-4D97-AF65-F5344CB8AC3E}">
        <p14:creationId xmlns:p14="http://schemas.microsoft.com/office/powerpoint/2010/main" val="29165360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Clusters 1 and 4 have similar amount of attacks (139 and 177 respectively) but cluster 4 was way deadlier.</a:t>
            </a:r>
          </a:p>
        </p:txBody>
      </p:sp>
      <p:sp>
        <p:nvSpPr>
          <p:cNvPr id="4" name="Slide Number Placeholder 3"/>
          <p:cNvSpPr>
            <a:spLocks noGrp="1"/>
          </p:cNvSpPr>
          <p:nvPr>
            <p:ph type="sldNum" sz="quarter" idx="5"/>
          </p:nvPr>
        </p:nvSpPr>
        <p:spPr/>
        <p:txBody>
          <a:bodyPr/>
          <a:lstStyle/>
          <a:p>
            <a:fld id="{5603C52C-5E29-41AF-BAA3-8217E886DA08}" type="slidenum">
              <a:rPr lang="en-US" smtClean="0"/>
              <a:t>16</a:t>
            </a:fld>
            <a:endParaRPr lang="en-US" dirty="0"/>
          </a:p>
        </p:txBody>
      </p:sp>
    </p:spTree>
    <p:extLst>
      <p:ext uri="{BB962C8B-B14F-4D97-AF65-F5344CB8AC3E}">
        <p14:creationId xmlns:p14="http://schemas.microsoft.com/office/powerpoint/2010/main" val="31670257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though Cluster 4 does not have the most it has a significantly higher percent of attacks than every other cluster.</a:t>
            </a:r>
          </a:p>
          <a:p>
            <a:endParaRPr lang="en-US" dirty="0"/>
          </a:p>
        </p:txBody>
      </p:sp>
      <p:sp>
        <p:nvSpPr>
          <p:cNvPr id="4" name="Slide Number Placeholder 3"/>
          <p:cNvSpPr>
            <a:spLocks noGrp="1"/>
          </p:cNvSpPr>
          <p:nvPr>
            <p:ph type="sldNum" sz="quarter" idx="5"/>
          </p:nvPr>
        </p:nvSpPr>
        <p:spPr/>
        <p:txBody>
          <a:bodyPr/>
          <a:lstStyle/>
          <a:p>
            <a:fld id="{5603C52C-5E29-41AF-BAA3-8217E886DA08}" type="slidenum">
              <a:rPr lang="en-US" smtClean="0"/>
              <a:t>17</a:t>
            </a:fld>
            <a:endParaRPr lang="en-US" dirty="0"/>
          </a:p>
        </p:txBody>
      </p:sp>
    </p:spTree>
    <p:extLst>
      <p:ext uri="{BB962C8B-B14F-4D97-AF65-F5344CB8AC3E}">
        <p14:creationId xmlns:p14="http://schemas.microsoft.com/office/powerpoint/2010/main" val="23063224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Showing the dissimilarity between clusters</a:t>
            </a:r>
          </a:p>
        </p:txBody>
      </p:sp>
      <p:sp>
        <p:nvSpPr>
          <p:cNvPr id="4" name="Slide Number Placeholder 3"/>
          <p:cNvSpPr>
            <a:spLocks noGrp="1"/>
          </p:cNvSpPr>
          <p:nvPr>
            <p:ph type="sldNum" sz="quarter" idx="5"/>
          </p:nvPr>
        </p:nvSpPr>
        <p:spPr/>
        <p:txBody>
          <a:bodyPr/>
          <a:lstStyle/>
          <a:p>
            <a:fld id="{5603C52C-5E29-41AF-BAA3-8217E886DA08}" type="slidenum">
              <a:rPr lang="en-US" smtClean="0"/>
              <a:t>18</a:t>
            </a:fld>
            <a:endParaRPr lang="en-US" dirty="0"/>
          </a:p>
        </p:txBody>
      </p:sp>
    </p:spTree>
    <p:extLst>
      <p:ext uri="{BB962C8B-B14F-4D97-AF65-F5344CB8AC3E}">
        <p14:creationId xmlns:p14="http://schemas.microsoft.com/office/powerpoint/2010/main" val="3129335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03C52C-5E29-41AF-BAA3-8217E886DA08}" type="slidenum">
              <a:rPr lang="en-US" smtClean="0"/>
              <a:t>19</a:t>
            </a:fld>
            <a:endParaRPr lang="en-US" dirty="0"/>
          </a:p>
        </p:txBody>
      </p:sp>
    </p:spTree>
    <p:extLst>
      <p:ext uri="{BB962C8B-B14F-4D97-AF65-F5344CB8AC3E}">
        <p14:creationId xmlns:p14="http://schemas.microsoft.com/office/powerpoint/2010/main" val="36813708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number of clusters my gap statistic and </a:t>
            </a:r>
            <a:r>
              <a:rPr lang="en-US" dirty="0" err="1"/>
              <a:t>NbClust</a:t>
            </a:r>
            <a:r>
              <a:rPr lang="en-US" dirty="0"/>
              <a:t> disagreed with the best number of clusters</a:t>
            </a:r>
          </a:p>
          <a:p>
            <a:r>
              <a:rPr lang="en-US" dirty="0"/>
              <a:t>Imputation is always an area of improvement, research on other imputation methods</a:t>
            </a:r>
          </a:p>
          <a:p>
            <a:r>
              <a:rPr lang="en-US" dirty="0"/>
              <a:t>Dataset size and how to handle so many rows (had to limit mine to 20K for computation purposes)</a:t>
            </a:r>
          </a:p>
          <a:p>
            <a:r>
              <a:rPr lang="en-US" dirty="0"/>
              <a:t>Cluster strength (researching and implementing other internal measures of cluster agreement and strength)</a:t>
            </a:r>
          </a:p>
        </p:txBody>
      </p:sp>
      <p:sp>
        <p:nvSpPr>
          <p:cNvPr id="4" name="Slide Number Placeholder 3"/>
          <p:cNvSpPr>
            <a:spLocks noGrp="1"/>
          </p:cNvSpPr>
          <p:nvPr>
            <p:ph type="sldNum" sz="quarter" idx="5"/>
          </p:nvPr>
        </p:nvSpPr>
        <p:spPr/>
        <p:txBody>
          <a:bodyPr/>
          <a:lstStyle/>
          <a:p>
            <a:fld id="{5603C52C-5E29-41AF-BAA3-8217E886DA08}" type="slidenum">
              <a:rPr lang="en-US" smtClean="0"/>
              <a:t>20</a:t>
            </a:fld>
            <a:endParaRPr lang="en-US" dirty="0"/>
          </a:p>
        </p:txBody>
      </p:sp>
    </p:spTree>
    <p:extLst>
      <p:ext uri="{BB962C8B-B14F-4D97-AF65-F5344CB8AC3E}">
        <p14:creationId xmlns:p14="http://schemas.microsoft.com/office/powerpoint/2010/main" val="18724494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 analysis of current database (creative ways to look at it)</a:t>
            </a:r>
          </a:p>
          <a:p>
            <a:r>
              <a:rPr lang="en-US" dirty="0"/>
              <a:t>Stock market affects (which causes the other?)</a:t>
            </a:r>
          </a:p>
          <a:p>
            <a:r>
              <a:rPr lang="en-US" dirty="0"/>
              <a:t>Text field in the database to be analyzed</a:t>
            </a:r>
          </a:p>
          <a:p>
            <a:r>
              <a:rPr lang="en-US" dirty="0"/>
              <a:t>Combine with other news articles or scraping Twitter to see sentiment analysis around particular terrorist attacks</a:t>
            </a:r>
          </a:p>
        </p:txBody>
      </p:sp>
      <p:sp>
        <p:nvSpPr>
          <p:cNvPr id="4" name="Slide Number Placeholder 3"/>
          <p:cNvSpPr>
            <a:spLocks noGrp="1"/>
          </p:cNvSpPr>
          <p:nvPr>
            <p:ph type="sldNum" sz="quarter" idx="5"/>
          </p:nvPr>
        </p:nvSpPr>
        <p:spPr/>
        <p:txBody>
          <a:bodyPr/>
          <a:lstStyle/>
          <a:p>
            <a:fld id="{5603C52C-5E29-41AF-BAA3-8217E886DA08}" type="slidenum">
              <a:rPr lang="en-US" smtClean="0"/>
              <a:t>21</a:t>
            </a:fld>
            <a:endParaRPr lang="en-US" dirty="0"/>
          </a:p>
        </p:txBody>
      </p:sp>
    </p:spTree>
    <p:extLst>
      <p:ext uri="{BB962C8B-B14F-4D97-AF65-F5344CB8AC3E}">
        <p14:creationId xmlns:p14="http://schemas.microsoft.com/office/powerpoint/2010/main" val="2909358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following were the resources that were helpful and used throughout the project:</a:t>
            </a:r>
          </a:p>
          <a:p>
            <a:r>
              <a:rPr lang="en-US" sz="1200" kern="1200" dirty="0">
                <a:solidFill>
                  <a:schemeClr val="tx1"/>
                </a:solidFill>
                <a:effectLst/>
                <a:latin typeface="+mn-lt"/>
                <a:ea typeface="+mn-ea"/>
                <a:cs typeface="+mn-cs"/>
              </a:rPr>
              <a:t>Principal component analysis: (</a:t>
            </a:r>
            <a:r>
              <a:rPr lang="en-US" sz="1200" kern="1200" dirty="0" err="1">
                <a:solidFill>
                  <a:schemeClr val="tx1"/>
                </a:solidFill>
                <a:effectLst/>
                <a:latin typeface="+mn-lt"/>
                <a:ea typeface="+mn-ea"/>
                <a:cs typeface="+mn-cs"/>
              </a:rPr>
              <a:t>Kassambara</a:t>
            </a:r>
            <a:r>
              <a:rPr lang="en-US" sz="1200" kern="1200" dirty="0">
                <a:solidFill>
                  <a:schemeClr val="tx1"/>
                </a:solidFill>
                <a:effectLst/>
                <a:latin typeface="+mn-lt"/>
                <a:ea typeface="+mn-ea"/>
                <a:cs typeface="+mn-cs"/>
              </a:rPr>
              <a:t>, 2017)</a:t>
            </a:r>
          </a:p>
          <a:p>
            <a:r>
              <a:rPr lang="en-US" sz="1200" kern="1200" dirty="0">
                <a:solidFill>
                  <a:schemeClr val="tx1"/>
                </a:solidFill>
                <a:effectLst/>
                <a:latin typeface="+mn-lt"/>
                <a:ea typeface="+mn-ea"/>
                <a:cs typeface="+mn-cs"/>
              </a:rPr>
              <a:t>Mapping in R: (</a:t>
            </a:r>
            <a:r>
              <a:rPr lang="en-US" sz="1200" kern="1200" dirty="0" err="1">
                <a:solidFill>
                  <a:schemeClr val="tx1"/>
                </a:solidFill>
                <a:effectLst/>
                <a:latin typeface="+mn-lt"/>
                <a:ea typeface="+mn-ea"/>
                <a:cs typeface="+mn-cs"/>
              </a:rPr>
              <a:t>Godlee</a:t>
            </a:r>
            <a:r>
              <a:rPr lang="en-US" sz="1200" kern="1200" dirty="0">
                <a:solidFill>
                  <a:schemeClr val="tx1"/>
                </a:solidFill>
                <a:effectLst/>
                <a:latin typeface="+mn-lt"/>
                <a:ea typeface="+mn-ea"/>
                <a:cs typeface="+mn-cs"/>
              </a:rPr>
              <a:t>, n.d.)</a:t>
            </a:r>
          </a:p>
          <a:p>
            <a:r>
              <a:rPr lang="en-US" sz="1200" kern="1200" dirty="0">
                <a:solidFill>
                  <a:schemeClr val="tx1"/>
                </a:solidFill>
                <a:effectLst/>
                <a:latin typeface="+mn-lt"/>
                <a:ea typeface="+mn-ea"/>
                <a:cs typeface="+mn-cs"/>
              </a:rPr>
              <a:t>Imputation strategies: (</a:t>
            </a:r>
            <a:r>
              <a:rPr lang="en-US" sz="1200" kern="1200" dirty="0" err="1">
                <a:solidFill>
                  <a:schemeClr val="tx1"/>
                </a:solidFill>
                <a:effectLst/>
                <a:latin typeface="+mn-lt"/>
                <a:ea typeface="+mn-ea"/>
                <a:cs typeface="+mn-cs"/>
              </a:rPr>
              <a:t>Mekala</a:t>
            </a:r>
            <a:r>
              <a:rPr lang="en-US" sz="1200" kern="1200" dirty="0">
                <a:solidFill>
                  <a:schemeClr val="tx1"/>
                </a:solidFill>
                <a:effectLst/>
                <a:latin typeface="+mn-lt"/>
                <a:ea typeface="+mn-ea"/>
                <a:cs typeface="+mn-cs"/>
              </a:rPr>
              <a:t>, 2018)</a:t>
            </a:r>
          </a:p>
          <a:p>
            <a:r>
              <a:rPr lang="en-US" sz="1200" kern="1200" dirty="0">
                <a:solidFill>
                  <a:schemeClr val="tx1"/>
                </a:solidFill>
                <a:effectLst/>
                <a:latin typeface="+mn-lt"/>
                <a:ea typeface="+mn-ea"/>
                <a:cs typeface="+mn-cs"/>
              </a:rPr>
              <a:t>Optimal Clustering: (</a:t>
            </a:r>
            <a:r>
              <a:rPr lang="en-US" sz="1200" kern="1200" dirty="0" err="1">
                <a:solidFill>
                  <a:schemeClr val="tx1"/>
                </a:solidFill>
                <a:effectLst/>
                <a:latin typeface="+mn-lt"/>
                <a:ea typeface="+mn-ea"/>
                <a:cs typeface="+mn-cs"/>
              </a:rPr>
              <a:t>Oldach</a:t>
            </a:r>
            <a:r>
              <a:rPr lang="en-US" sz="1200" kern="1200" dirty="0">
                <a:solidFill>
                  <a:schemeClr val="tx1"/>
                </a:solidFill>
                <a:effectLst/>
                <a:latin typeface="+mn-lt"/>
                <a:ea typeface="+mn-ea"/>
                <a:cs typeface="+mn-cs"/>
              </a:rPr>
              <a:t>, 2019)</a:t>
            </a:r>
          </a:p>
          <a:p>
            <a:r>
              <a:rPr lang="en-US" sz="1200" kern="1200" dirty="0">
                <a:solidFill>
                  <a:schemeClr val="tx1"/>
                </a:solidFill>
                <a:effectLst/>
                <a:latin typeface="+mn-lt"/>
                <a:ea typeface="+mn-ea"/>
                <a:cs typeface="+mn-cs"/>
              </a:rPr>
              <a:t>Clustering using gap statistic: (</a:t>
            </a:r>
            <a:r>
              <a:rPr lang="en-US" sz="1200" kern="1200" dirty="0" err="1">
                <a:solidFill>
                  <a:schemeClr val="tx1"/>
                </a:solidFill>
                <a:effectLst/>
                <a:latin typeface="+mn-lt"/>
                <a:ea typeface="+mn-ea"/>
                <a:cs typeface="+mn-cs"/>
              </a:rPr>
              <a:t>Boehmke</a:t>
            </a:r>
            <a:r>
              <a:rPr lang="en-US" sz="1200" kern="1200" dirty="0">
                <a:solidFill>
                  <a:schemeClr val="tx1"/>
                </a:solidFill>
                <a:effectLst/>
                <a:latin typeface="+mn-lt"/>
                <a:ea typeface="+mn-ea"/>
                <a:cs typeface="+mn-cs"/>
              </a:rPr>
              <a:t>, 2017)</a:t>
            </a:r>
          </a:p>
          <a:p>
            <a:r>
              <a:rPr lang="en-US" sz="1200" kern="1200" dirty="0" err="1">
                <a:solidFill>
                  <a:schemeClr val="tx1"/>
                </a:solidFill>
                <a:effectLst/>
                <a:latin typeface="+mn-lt"/>
                <a:ea typeface="+mn-ea"/>
                <a:cs typeface="+mn-cs"/>
              </a:rPr>
              <a:t>Ggplot</a:t>
            </a:r>
            <a:r>
              <a:rPr lang="en-US" sz="1200" kern="1200" dirty="0">
                <a:solidFill>
                  <a:schemeClr val="tx1"/>
                </a:solidFill>
                <a:effectLst/>
                <a:latin typeface="+mn-lt"/>
                <a:ea typeface="+mn-ea"/>
                <a:cs typeface="+mn-cs"/>
              </a:rPr>
              <a:t> and visualizations (R Graphics Cookbook): (Chang, 2013)</a:t>
            </a:r>
          </a:p>
          <a:p>
            <a:r>
              <a:rPr lang="en-US" sz="1200" kern="1200" dirty="0">
                <a:solidFill>
                  <a:schemeClr val="tx1"/>
                </a:solidFill>
                <a:effectLst/>
                <a:latin typeface="+mn-lt"/>
                <a:ea typeface="+mn-ea"/>
                <a:cs typeface="+mn-cs"/>
              </a:rPr>
              <a:t>Practical Statistics for Data Scientists: (Bruce &amp; Bruce, 2017)</a:t>
            </a:r>
          </a:p>
          <a:p>
            <a:endParaRPr lang="en-US" dirty="0"/>
          </a:p>
        </p:txBody>
      </p:sp>
      <p:sp>
        <p:nvSpPr>
          <p:cNvPr id="4" name="Slide Number Placeholder 3"/>
          <p:cNvSpPr>
            <a:spLocks noGrp="1"/>
          </p:cNvSpPr>
          <p:nvPr>
            <p:ph type="sldNum" sz="quarter" idx="5"/>
          </p:nvPr>
        </p:nvSpPr>
        <p:spPr/>
        <p:txBody>
          <a:bodyPr/>
          <a:lstStyle/>
          <a:p>
            <a:fld id="{5603C52C-5E29-41AF-BAA3-8217E886DA08}" type="slidenum">
              <a:rPr lang="en-US" smtClean="0"/>
              <a:t>22</a:t>
            </a:fld>
            <a:endParaRPr lang="en-US" dirty="0"/>
          </a:p>
        </p:txBody>
      </p:sp>
    </p:spTree>
    <p:extLst>
      <p:ext uri="{BB962C8B-B14F-4D97-AF65-F5344CB8AC3E}">
        <p14:creationId xmlns:p14="http://schemas.microsoft.com/office/powerpoint/2010/main" val="277723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People killed over time is very similar to the extreme attacks over time</a:t>
            </a:r>
          </a:p>
        </p:txBody>
      </p:sp>
      <p:sp>
        <p:nvSpPr>
          <p:cNvPr id="4" name="Slide Number Placeholder 3"/>
          <p:cNvSpPr>
            <a:spLocks noGrp="1"/>
          </p:cNvSpPr>
          <p:nvPr>
            <p:ph type="sldNum" sz="quarter" idx="5"/>
          </p:nvPr>
        </p:nvSpPr>
        <p:spPr/>
        <p:txBody>
          <a:bodyPr/>
          <a:lstStyle/>
          <a:p>
            <a:fld id="{5603C52C-5E29-41AF-BAA3-8217E886DA08}" type="slidenum">
              <a:rPr lang="en-US" smtClean="0"/>
              <a:t>7</a:t>
            </a:fld>
            <a:endParaRPr lang="en-US" dirty="0"/>
          </a:p>
        </p:txBody>
      </p:sp>
    </p:spTree>
    <p:extLst>
      <p:ext uri="{BB962C8B-B14F-4D97-AF65-F5344CB8AC3E}">
        <p14:creationId xmlns:p14="http://schemas.microsoft.com/office/powerpoint/2010/main" val="17937544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 plot and the Variance explained show how much of the variance of the data is explained where. I chose the first 28 features </a:t>
            </a:r>
          </a:p>
        </p:txBody>
      </p:sp>
      <p:sp>
        <p:nvSpPr>
          <p:cNvPr id="4" name="Slide Number Placeholder 3"/>
          <p:cNvSpPr>
            <a:spLocks noGrp="1"/>
          </p:cNvSpPr>
          <p:nvPr>
            <p:ph type="sldNum" sz="quarter" idx="5"/>
          </p:nvPr>
        </p:nvSpPr>
        <p:spPr/>
        <p:txBody>
          <a:bodyPr/>
          <a:lstStyle/>
          <a:p>
            <a:fld id="{5603C52C-5E29-41AF-BAA3-8217E886DA08}" type="slidenum">
              <a:rPr lang="en-US" smtClean="0"/>
              <a:t>8</a:t>
            </a:fld>
            <a:endParaRPr lang="en-US" dirty="0"/>
          </a:p>
        </p:txBody>
      </p:sp>
    </p:spTree>
    <p:extLst>
      <p:ext uri="{BB962C8B-B14F-4D97-AF65-F5344CB8AC3E}">
        <p14:creationId xmlns:p14="http://schemas.microsoft.com/office/powerpoint/2010/main" val="7986631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Gap stat is the within cluster sum of squares – a metric of error</a:t>
            </a:r>
          </a:p>
        </p:txBody>
      </p:sp>
      <p:sp>
        <p:nvSpPr>
          <p:cNvPr id="4" name="Slide Number Placeholder 3"/>
          <p:cNvSpPr>
            <a:spLocks noGrp="1"/>
          </p:cNvSpPr>
          <p:nvPr>
            <p:ph type="sldNum" sz="quarter" idx="5"/>
          </p:nvPr>
        </p:nvSpPr>
        <p:spPr/>
        <p:txBody>
          <a:bodyPr/>
          <a:lstStyle/>
          <a:p>
            <a:fld id="{5603C52C-5E29-41AF-BAA3-8217E886DA08}" type="slidenum">
              <a:rPr lang="en-US" smtClean="0"/>
              <a:t>9</a:t>
            </a:fld>
            <a:endParaRPr lang="en-US" dirty="0"/>
          </a:p>
        </p:txBody>
      </p:sp>
    </p:spTree>
    <p:extLst>
      <p:ext uri="{BB962C8B-B14F-4D97-AF65-F5344CB8AC3E}">
        <p14:creationId xmlns:p14="http://schemas.microsoft.com/office/powerpoint/2010/main" val="3639867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Iteratively assigning records to the nearest cluster until the cluster assignments stop changing. Looks at the distance to the nearest cluster.</a:t>
            </a:r>
          </a:p>
        </p:txBody>
      </p:sp>
      <p:sp>
        <p:nvSpPr>
          <p:cNvPr id="4" name="Slide Number Placeholder 3"/>
          <p:cNvSpPr>
            <a:spLocks noGrp="1"/>
          </p:cNvSpPr>
          <p:nvPr>
            <p:ph type="sldNum" sz="quarter" idx="5"/>
          </p:nvPr>
        </p:nvSpPr>
        <p:spPr/>
        <p:txBody>
          <a:bodyPr/>
          <a:lstStyle/>
          <a:p>
            <a:fld id="{5603C52C-5E29-41AF-BAA3-8217E886DA08}" type="slidenum">
              <a:rPr lang="en-US" smtClean="0"/>
              <a:t>10</a:t>
            </a:fld>
            <a:endParaRPr lang="en-US" dirty="0"/>
          </a:p>
        </p:txBody>
      </p:sp>
    </p:spTree>
    <p:extLst>
      <p:ext uri="{BB962C8B-B14F-4D97-AF65-F5344CB8AC3E}">
        <p14:creationId xmlns:p14="http://schemas.microsoft.com/office/powerpoint/2010/main" val="36012881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Finds the distance between the pairs of a  of clusters and their members. Finds the distance between all the members of one cluster and another and the maximum is reported as the dissimilarity. Clusters that have the smallest dissimilarity are then grouped and the process repeats until one cluster remains.</a:t>
            </a:r>
          </a:p>
        </p:txBody>
      </p:sp>
      <p:sp>
        <p:nvSpPr>
          <p:cNvPr id="4" name="Slide Number Placeholder 3"/>
          <p:cNvSpPr>
            <a:spLocks noGrp="1"/>
          </p:cNvSpPr>
          <p:nvPr>
            <p:ph type="sldNum" sz="quarter" idx="5"/>
          </p:nvPr>
        </p:nvSpPr>
        <p:spPr/>
        <p:txBody>
          <a:bodyPr/>
          <a:lstStyle/>
          <a:p>
            <a:fld id="{5603C52C-5E29-41AF-BAA3-8217E886DA08}" type="slidenum">
              <a:rPr lang="en-US" smtClean="0"/>
              <a:t>11</a:t>
            </a:fld>
            <a:endParaRPr lang="en-US" dirty="0"/>
          </a:p>
        </p:txBody>
      </p:sp>
    </p:spTree>
    <p:extLst>
      <p:ext uri="{BB962C8B-B14F-4D97-AF65-F5344CB8AC3E}">
        <p14:creationId xmlns:p14="http://schemas.microsoft.com/office/powerpoint/2010/main" val="41959000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Rand index goes -1 (no agreement) to 1 (total agreement) it checks for similarity between clustering (external measure) internal measures (</a:t>
            </a:r>
          </a:p>
        </p:txBody>
      </p:sp>
      <p:sp>
        <p:nvSpPr>
          <p:cNvPr id="4" name="Slide Number Placeholder 3"/>
          <p:cNvSpPr>
            <a:spLocks noGrp="1"/>
          </p:cNvSpPr>
          <p:nvPr>
            <p:ph type="sldNum" sz="quarter" idx="5"/>
          </p:nvPr>
        </p:nvSpPr>
        <p:spPr/>
        <p:txBody>
          <a:bodyPr/>
          <a:lstStyle/>
          <a:p>
            <a:fld id="{5603C52C-5E29-41AF-BAA3-8217E886DA08}" type="slidenum">
              <a:rPr lang="en-US" smtClean="0"/>
              <a:t>12</a:t>
            </a:fld>
            <a:endParaRPr lang="en-US" dirty="0"/>
          </a:p>
        </p:txBody>
      </p:sp>
    </p:spTree>
    <p:extLst>
      <p:ext uri="{BB962C8B-B14F-4D97-AF65-F5344CB8AC3E}">
        <p14:creationId xmlns:p14="http://schemas.microsoft.com/office/powerpoint/2010/main" val="35872988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Cluster 7 has a distinct distribution right around regions 2 and 3, that is the Central and South American region.</a:t>
            </a:r>
          </a:p>
          <a:p>
            <a:pPr lvl="0"/>
            <a:r>
              <a:rPr lang="en-US" sz="1200" kern="1200" dirty="0">
                <a:solidFill>
                  <a:schemeClr val="tx1"/>
                </a:solidFill>
                <a:effectLst/>
                <a:latin typeface="+mn-lt"/>
                <a:ea typeface="+mn-ea"/>
                <a:cs typeface="+mn-cs"/>
              </a:rPr>
              <a:t>Clusters 5 and 7 are heavy in the regions of 5, 6, 8, 10, and 11 (Southeast Asia, South Asia, Western Europe, Middle East and North Africa and Sub-Saharan Africa respectively)</a:t>
            </a:r>
          </a:p>
          <a:p>
            <a:pPr lvl="0"/>
            <a:r>
              <a:rPr lang="en-US" sz="1200" kern="1200" dirty="0">
                <a:solidFill>
                  <a:schemeClr val="tx1"/>
                </a:solidFill>
                <a:effectLst/>
                <a:latin typeface="+mn-lt"/>
                <a:ea typeface="+mn-ea"/>
                <a:cs typeface="+mn-cs"/>
              </a:rPr>
              <a:t>Cluster three has a mean of region 6, South Asia. </a:t>
            </a:r>
          </a:p>
        </p:txBody>
      </p:sp>
      <p:sp>
        <p:nvSpPr>
          <p:cNvPr id="4" name="Slide Number Placeholder 3"/>
          <p:cNvSpPr>
            <a:spLocks noGrp="1"/>
          </p:cNvSpPr>
          <p:nvPr>
            <p:ph type="sldNum" sz="quarter" idx="5"/>
          </p:nvPr>
        </p:nvSpPr>
        <p:spPr/>
        <p:txBody>
          <a:bodyPr/>
          <a:lstStyle/>
          <a:p>
            <a:fld id="{5603C52C-5E29-41AF-BAA3-8217E886DA08}" type="slidenum">
              <a:rPr lang="en-US" smtClean="0"/>
              <a:t>13</a:t>
            </a:fld>
            <a:endParaRPr lang="en-US" dirty="0"/>
          </a:p>
        </p:txBody>
      </p:sp>
    </p:spTree>
    <p:extLst>
      <p:ext uri="{BB962C8B-B14F-4D97-AF65-F5344CB8AC3E}">
        <p14:creationId xmlns:p14="http://schemas.microsoft.com/office/powerpoint/2010/main" val="17565963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Cluster 4 had ALL of the extreme attacks. It also represented more than 10% of its attacks. </a:t>
            </a:r>
          </a:p>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603C52C-5E29-41AF-BAA3-8217E886DA08}" type="slidenum">
              <a:rPr lang="en-US" smtClean="0"/>
              <a:t>14</a:t>
            </a:fld>
            <a:endParaRPr lang="en-US" dirty="0"/>
          </a:p>
        </p:txBody>
      </p:sp>
    </p:spTree>
    <p:extLst>
      <p:ext uri="{BB962C8B-B14F-4D97-AF65-F5344CB8AC3E}">
        <p14:creationId xmlns:p14="http://schemas.microsoft.com/office/powerpoint/2010/main" val="317630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909561" y="4314328"/>
            <a:ext cx="2910840" cy="374642"/>
          </a:xfrm>
        </p:spPr>
        <p:txBody>
          <a:bodyPr/>
          <a:lstStyle/>
          <a:p>
            <a:fld id="{3A750590-9F9A-443B-9295-A3931D8194B1}" type="datetime1">
              <a:rPr lang="en-US" smtClean="0"/>
              <a:t>4/26/2020</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F35805F-452B-497C-9BD6-2CDB6902F369}" type="datetime1">
              <a:rPr lang="en-US" smtClean="0"/>
              <a:t>4/26/2020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D3F7C6B-C82D-4D42-9929-D6E7E11D9A64}" type="datetime1">
              <a:rPr lang="en-US" smtClean="0"/>
              <a:t>4/26/2020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0CF4779-62E8-4B21-A5D7-0AFB9DBD4358}" type="datetime1">
              <a:rPr lang="en-US" smtClean="0"/>
              <a:t>4/26/2020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F9D3375-5CD0-4576-BF96-ADFF24726FF8}" type="datetime1">
              <a:rPr lang="en-US" smtClean="0"/>
              <a:t>4/26/2020</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FACD1F8-971E-4F8C-8737-750C12E93E08}" type="datetime1">
              <a:rPr lang="en-US" smtClean="0"/>
              <a:t>4/26/2020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C7D1621-FA30-4D98-85E5-1409E6BEECDC}" type="datetime1">
              <a:rPr lang="en-US" smtClean="0"/>
              <a:t>4/26/2020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96F347-1B2F-4097-AEB5-4A26FB45D67A}" type="datetime1">
              <a:rPr lang="en-US" smtClean="0"/>
              <a:t>4/26/2020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CC1DEE0-34E5-4E0F-BEC1-4B8835F82CD1}" type="datetime1">
              <a:rPr lang="en-US" smtClean="0"/>
              <a:t>4/26/2020</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75B4BE-627A-4EC1-99E1-6F1AA97AB802}" type="datetime1">
              <a:rPr lang="en-US" smtClean="0"/>
              <a:t>4/26/2020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78BFACF8-E63D-4673-A128-83547867BB7A}" type="datetime1">
              <a:rPr lang="en-US" smtClean="0"/>
              <a:t>4/26/2020</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5BED6AC-4FBA-40BD-BE75-20DB64DA4BAD}" type="datetime1">
              <a:rPr lang="en-US" smtClean="0"/>
              <a:t>4/26/2020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933C87-D201-458A-93C0-8EDD9AC92D93}" type="datetime1">
              <a:rPr lang="en-US" smtClean="0"/>
              <a:t>4/26/2020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6CE6829-5A25-485A-91B1-5D6D58BB9F23}" type="datetime1">
              <a:rPr lang="en-US" smtClean="0"/>
              <a:t>4/26/2020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12F5CD-23D0-4DD1-85B1-71F1825FB3EC}" type="datetime1">
              <a:rPr lang="en-US" smtClean="0"/>
              <a:t>4/26/2020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BA5035-C284-496A-B076-BA73A8FA5D8B}" type="datetime1">
              <a:rPr lang="en-US" smtClean="0"/>
              <a:t>4/26/2020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40EB420-1875-490A-8C4B-7AAB939FBE08}" type="datetime1">
              <a:rPr lang="en-US" smtClean="0"/>
              <a:t>4/26/2020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9359126-4846-4E88-BDD9-5585CC877E47}" type="datetime1">
              <a:rPr lang="en-US" smtClean="0"/>
              <a:t>4/26/2020</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6.png"/><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5.png"/><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7.png"/><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9.png"/><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21.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0.png"/><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2.png"/><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3.png"/><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4.png"/><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diagramData" Target="../diagrams/data1.xml"/><Relationship Id="rId11" Type="http://schemas.openxmlformats.org/officeDocument/2006/relationships/image" Target="../media/image3.png"/><Relationship Id="rId5" Type="http://schemas.openxmlformats.org/officeDocument/2006/relationships/image" Target="../media/image1.png"/><Relationship Id="rId10" Type="http://schemas.microsoft.com/office/2007/relationships/diagramDrawing" Target="../diagrams/drawing1.xml"/><Relationship Id="rId4" Type="http://schemas.openxmlformats.org/officeDocument/2006/relationships/notesSlide" Target="../notesSlides/notesSlide15.xml"/><Relationship Id="rId9" Type="http://schemas.openxmlformats.org/officeDocument/2006/relationships/diagramColors" Target="../diagrams/colors1.xml"/></Relationships>
</file>

<file path=ppt/slides/_rels/slide21.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slideLayout" Target="../slideLayouts/slideLayout2.xml"/><Relationship Id="rId7" Type="http://schemas.openxmlformats.org/officeDocument/2006/relationships/diagramLayout" Target="../diagrams/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diagramData" Target="../diagrams/data2.xml"/><Relationship Id="rId11" Type="http://schemas.openxmlformats.org/officeDocument/2006/relationships/image" Target="../media/image3.png"/><Relationship Id="rId5" Type="http://schemas.openxmlformats.org/officeDocument/2006/relationships/image" Target="../media/image1.png"/><Relationship Id="rId10" Type="http://schemas.microsoft.com/office/2007/relationships/diagramDrawing" Target="../diagrams/drawing2.xml"/><Relationship Id="rId4" Type="http://schemas.openxmlformats.org/officeDocument/2006/relationships/notesSlide" Target="../notesSlides/notesSlide16.xml"/><Relationship Id="rId9" Type="http://schemas.openxmlformats.org/officeDocument/2006/relationships/diagramColors" Target="../diagrams/colors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1.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3.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5.png"/><Relationship Id="rId5" Type="http://schemas.openxmlformats.org/officeDocument/2006/relationships/image" Target="../media/image1.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770CA6A-B3B0-4826-A91F-B2B1F8922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3C51B9DA-B0CC-480A-8EA5-4D5C3E0515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8DE5CD8D-E704-46A1-BC3E-9A644A9FFD4E}"/>
              </a:ext>
            </a:extLst>
          </p:cNvPr>
          <p:cNvSpPr>
            <a:spLocks noGrp="1"/>
          </p:cNvSpPr>
          <p:nvPr>
            <p:ph type="ctrTitle"/>
          </p:nvPr>
        </p:nvSpPr>
        <p:spPr>
          <a:xfrm>
            <a:off x="4976028" y="965200"/>
            <a:ext cx="6170943" cy="4329641"/>
          </a:xfrm>
        </p:spPr>
        <p:txBody>
          <a:bodyPr anchor="ctr">
            <a:normAutofit/>
          </a:bodyPr>
          <a:lstStyle/>
          <a:p>
            <a:r>
              <a:rPr lang="en-US" sz="5400" dirty="0"/>
              <a:t>A clustering and analysis of Terrorist attacks</a:t>
            </a:r>
            <a:endParaRPr lang="en-US" sz="5400"/>
          </a:p>
        </p:txBody>
      </p:sp>
      <p:sp>
        <p:nvSpPr>
          <p:cNvPr id="3" name="Subtitle 2">
            <a:extLst>
              <a:ext uri="{FF2B5EF4-FFF2-40B4-BE49-F238E27FC236}">
                <a16:creationId xmlns:a16="http://schemas.microsoft.com/office/drawing/2014/main" id="{E309A740-48C5-4AE5-879B-F567D3D7ACDC}"/>
              </a:ext>
            </a:extLst>
          </p:cNvPr>
          <p:cNvSpPr>
            <a:spLocks noGrp="1"/>
          </p:cNvSpPr>
          <p:nvPr>
            <p:ph type="subTitle" idx="1"/>
          </p:nvPr>
        </p:nvSpPr>
        <p:spPr>
          <a:xfrm>
            <a:off x="965200" y="965200"/>
            <a:ext cx="3367361" cy="4329641"/>
          </a:xfrm>
        </p:spPr>
        <p:txBody>
          <a:bodyPr anchor="ctr">
            <a:normAutofit/>
          </a:bodyPr>
          <a:lstStyle/>
          <a:p>
            <a:pPr algn="r"/>
            <a:r>
              <a:rPr lang="en-US" dirty="0"/>
              <a:t>Ryan M. Allen</a:t>
            </a:r>
            <a:endParaRPr lang="en-US"/>
          </a:p>
          <a:p>
            <a:pPr algn="r"/>
            <a:r>
              <a:rPr lang="en-US" dirty="0"/>
              <a:t>Regis University</a:t>
            </a:r>
            <a:endParaRPr lang="en-US"/>
          </a:p>
          <a:p>
            <a:pPr algn="r"/>
            <a:r>
              <a:rPr lang="en-US" dirty="0"/>
              <a:t>Practicum I Capstone Project</a:t>
            </a:r>
            <a:endParaRPr lang="en-US"/>
          </a:p>
        </p:txBody>
      </p:sp>
      <p:cxnSp>
        <p:nvCxnSpPr>
          <p:cNvPr id="30" name="Straight Connector 29">
            <a:extLst>
              <a:ext uri="{FF2B5EF4-FFF2-40B4-BE49-F238E27FC236}">
                <a16:creationId xmlns:a16="http://schemas.microsoft.com/office/drawing/2014/main" id="{6FE641DB-A503-41DE-ACA6-36B41C6C2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621260"/>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Audio 8">
            <a:hlinkClick r:id="" action="ppaction://media"/>
            <a:extLst>
              <a:ext uri="{FF2B5EF4-FFF2-40B4-BE49-F238E27FC236}">
                <a16:creationId xmlns:a16="http://schemas.microsoft.com/office/drawing/2014/main" id="{D244F76F-210E-4A00-84AC-56BCB118DC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54664940"/>
      </p:ext>
    </p:extLst>
  </p:cSld>
  <p:clrMapOvr>
    <a:masterClrMapping/>
  </p:clrMapOvr>
  <mc:AlternateContent xmlns:mc="http://schemas.openxmlformats.org/markup-compatibility/2006" xmlns:p14="http://schemas.microsoft.com/office/powerpoint/2010/main">
    <mc:Choice Requires="p14">
      <p:transition spd="slow" p14:dur="2000" advTm="29026"/>
    </mc:Choice>
    <mc:Fallback xmlns="">
      <p:transition spd="slow" advTm="290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685799" y="764373"/>
            <a:ext cx="3977639" cy="759627"/>
          </a:xfrm>
        </p:spPr>
        <p:txBody>
          <a:bodyPr anchor="b">
            <a:normAutofit/>
          </a:bodyPr>
          <a:lstStyle/>
          <a:p>
            <a:pPr algn="l"/>
            <a:r>
              <a:rPr lang="en-US" sz="3200" dirty="0"/>
              <a:t>Clustering</a:t>
            </a:r>
          </a:p>
        </p:txBody>
      </p:sp>
      <p:sp>
        <p:nvSpPr>
          <p:cNvPr id="4" name="Content Placeholder 3">
            <a:extLst>
              <a:ext uri="{FF2B5EF4-FFF2-40B4-BE49-F238E27FC236}">
                <a16:creationId xmlns:a16="http://schemas.microsoft.com/office/drawing/2014/main" id="{1CB04FF0-34CE-48F7-8EF6-56A65D08597D}"/>
              </a:ext>
            </a:extLst>
          </p:cNvPr>
          <p:cNvSpPr>
            <a:spLocks noGrp="1"/>
          </p:cNvSpPr>
          <p:nvPr>
            <p:ph idx="1"/>
          </p:nvPr>
        </p:nvSpPr>
        <p:spPr>
          <a:xfrm>
            <a:off x="461094" y="2337534"/>
            <a:ext cx="3977639" cy="1853465"/>
          </a:xfrm>
        </p:spPr>
        <p:txBody>
          <a:bodyPr>
            <a:normAutofit/>
          </a:bodyPr>
          <a:lstStyle/>
          <a:p>
            <a:pPr marL="0" indent="0">
              <a:buNone/>
            </a:pPr>
            <a:r>
              <a:rPr lang="en-US" sz="2000" dirty="0" err="1"/>
              <a:t>Kmeans</a:t>
            </a:r>
            <a:r>
              <a:rPr lang="en-US" sz="2000" dirty="0"/>
              <a:t> Clustering</a:t>
            </a:r>
          </a:p>
          <a:p>
            <a:r>
              <a:rPr lang="en-US" sz="2000" dirty="0"/>
              <a:t>8 centers (based on best clustering)</a:t>
            </a:r>
          </a:p>
          <a:p>
            <a:r>
              <a:rPr lang="en-US" sz="2000" dirty="0"/>
              <a:t>20 </a:t>
            </a:r>
            <a:r>
              <a:rPr lang="en-US" sz="2000" dirty="0" err="1"/>
              <a:t>nstart</a:t>
            </a:r>
            <a:r>
              <a:rPr lang="en-US" sz="2000" dirty="0"/>
              <a:t> (number of random starts</a:t>
            </a:r>
          </a:p>
          <a:p>
            <a:pPr marL="0" indent="0">
              <a:buNone/>
            </a:pPr>
            <a:endParaRPr lang="en-US" sz="1600" dirty="0"/>
          </a:p>
          <a:p>
            <a:endParaRPr lang="en-US" sz="1600" dirty="0"/>
          </a:p>
          <a:p>
            <a:pPr marL="0" indent="0">
              <a:buNone/>
            </a:pPr>
            <a:endParaRPr lang="en-US" sz="1600" dirty="0"/>
          </a:p>
          <a:p>
            <a:pPr marL="0" indent="0">
              <a:buNone/>
            </a:pPr>
            <a:endParaRPr lang="en-US" sz="1600" dirty="0"/>
          </a:p>
        </p:txBody>
      </p:sp>
      <p:pic>
        <p:nvPicPr>
          <p:cNvPr id="5" name="Picture 4">
            <a:extLst>
              <a:ext uri="{FF2B5EF4-FFF2-40B4-BE49-F238E27FC236}">
                <a16:creationId xmlns:a16="http://schemas.microsoft.com/office/drawing/2014/main" id="{3CB276A3-8CC7-4CB9-AADB-6EB540D44DFA}"/>
              </a:ext>
            </a:extLst>
          </p:cNvPr>
          <p:cNvPicPr>
            <a:picLocks noChangeAspect="1"/>
          </p:cNvPicPr>
          <p:nvPr/>
        </p:nvPicPr>
        <p:blipFill>
          <a:blip r:embed="rId6"/>
          <a:stretch>
            <a:fillRect/>
          </a:stretch>
        </p:blipFill>
        <p:spPr>
          <a:xfrm>
            <a:off x="4576385" y="1316404"/>
            <a:ext cx="7477963" cy="5220315"/>
          </a:xfrm>
          <a:prstGeom prst="rect">
            <a:avLst/>
          </a:prstGeom>
        </p:spPr>
      </p:pic>
      <p:pic>
        <p:nvPicPr>
          <p:cNvPr id="14" name="Audio 13">
            <a:hlinkClick r:id="" action="ppaction://media"/>
            <a:extLst>
              <a:ext uri="{FF2B5EF4-FFF2-40B4-BE49-F238E27FC236}">
                <a16:creationId xmlns:a16="http://schemas.microsoft.com/office/drawing/2014/main" id="{C8600942-F622-4EFF-800E-A6E519AF68D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55417902"/>
      </p:ext>
    </p:extLst>
  </p:cSld>
  <p:clrMapOvr>
    <a:masterClrMapping/>
  </p:clrMapOvr>
  <mc:AlternateContent xmlns:mc="http://schemas.openxmlformats.org/markup-compatibility/2006" xmlns:p14="http://schemas.microsoft.com/office/powerpoint/2010/main">
    <mc:Choice Requires="p14">
      <p:transition spd="slow" p14:dur="2000" advTm="46556"/>
    </mc:Choice>
    <mc:Fallback xmlns="">
      <p:transition spd="slow" advTm="465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685799" y="764373"/>
            <a:ext cx="3977639" cy="759627"/>
          </a:xfrm>
        </p:spPr>
        <p:txBody>
          <a:bodyPr anchor="b">
            <a:normAutofit/>
          </a:bodyPr>
          <a:lstStyle/>
          <a:p>
            <a:pPr algn="l"/>
            <a:r>
              <a:rPr lang="en-US" sz="3200" dirty="0"/>
              <a:t>Clustering</a:t>
            </a:r>
          </a:p>
        </p:txBody>
      </p:sp>
      <p:sp>
        <p:nvSpPr>
          <p:cNvPr id="4" name="Content Placeholder 3">
            <a:extLst>
              <a:ext uri="{FF2B5EF4-FFF2-40B4-BE49-F238E27FC236}">
                <a16:creationId xmlns:a16="http://schemas.microsoft.com/office/drawing/2014/main" id="{1CB04FF0-34CE-48F7-8EF6-56A65D08597D}"/>
              </a:ext>
            </a:extLst>
          </p:cNvPr>
          <p:cNvSpPr>
            <a:spLocks noGrp="1"/>
          </p:cNvSpPr>
          <p:nvPr>
            <p:ph idx="1"/>
          </p:nvPr>
        </p:nvSpPr>
        <p:spPr>
          <a:xfrm>
            <a:off x="685798" y="2541553"/>
            <a:ext cx="3977639" cy="1853465"/>
          </a:xfrm>
        </p:spPr>
        <p:txBody>
          <a:bodyPr>
            <a:normAutofit/>
          </a:bodyPr>
          <a:lstStyle/>
          <a:p>
            <a:pPr marL="0" indent="0">
              <a:buNone/>
            </a:pPr>
            <a:r>
              <a:rPr lang="en-US" sz="1600" dirty="0"/>
              <a:t>Hierarchy Clustering</a:t>
            </a:r>
          </a:p>
          <a:p>
            <a:r>
              <a:rPr lang="en-US" sz="1600" dirty="0"/>
              <a:t>Distance </a:t>
            </a:r>
            <a:r>
              <a:rPr lang="en-US" sz="1600" dirty="0" err="1"/>
              <a:t>dataframe</a:t>
            </a:r>
            <a:r>
              <a:rPr lang="en-US" sz="1600" dirty="0"/>
              <a:t> of the data</a:t>
            </a:r>
          </a:p>
          <a:p>
            <a:r>
              <a:rPr lang="en-US" sz="1600" dirty="0"/>
              <a:t>Euclidean</a:t>
            </a:r>
          </a:p>
          <a:p>
            <a:r>
              <a:rPr lang="en-US" sz="1600" dirty="0"/>
              <a:t>Complete linkage method </a:t>
            </a:r>
          </a:p>
          <a:p>
            <a:pPr marL="0" indent="0">
              <a:buNone/>
            </a:pPr>
            <a:endParaRPr lang="en-US" sz="1600" dirty="0"/>
          </a:p>
          <a:p>
            <a:pPr marL="0" indent="0">
              <a:buNone/>
            </a:pPr>
            <a:endParaRPr lang="en-US" sz="1600" dirty="0"/>
          </a:p>
        </p:txBody>
      </p:sp>
      <p:pic>
        <p:nvPicPr>
          <p:cNvPr id="3" name="Picture 2">
            <a:extLst>
              <a:ext uri="{FF2B5EF4-FFF2-40B4-BE49-F238E27FC236}">
                <a16:creationId xmlns:a16="http://schemas.microsoft.com/office/drawing/2014/main" id="{AD980FDA-0915-4A5A-9B34-0F3E698C4251}"/>
              </a:ext>
            </a:extLst>
          </p:cNvPr>
          <p:cNvPicPr>
            <a:picLocks noChangeAspect="1"/>
          </p:cNvPicPr>
          <p:nvPr/>
        </p:nvPicPr>
        <p:blipFill>
          <a:blip r:embed="rId6"/>
          <a:stretch>
            <a:fillRect/>
          </a:stretch>
        </p:blipFill>
        <p:spPr>
          <a:xfrm>
            <a:off x="6096000" y="1144186"/>
            <a:ext cx="4956534" cy="5085835"/>
          </a:xfrm>
          <a:prstGeom prst="rect">
            <a:avLst/>
          </a:prstGeom>
        </p:spPr>
      </p:pic>
      <p:pic>
        <p:nvPicPr>
          <p:cNvPr id="8" name="Audio 7">
            <a:hlinkClick r:id="" action="ppaction://media"/>
            <a:extLst>
              <a:ext uri="{FF2B5EF4-FFF2-40B4-BE49-F238E27FC236}">
                <a16:creationId xmlns:a16="http://schemas.microsoft.com/office/drawing/2014/main" id="{A47176F5-BF70-4152-9EDD-E4952DDB410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1448064"/>
      </p:ext>
    </p:extLst>
  </p:cSld>
  <p:clrMapOvr>
    <a:masterClrMapping/>
  </p:clrMapOvr>
  <mc:AlternateContent xmlns:mc="http://schemas.openxmlformats.org/markup-compatibility/2006" xmlns:p14="http://schemas.microsoft.com/office/powerpoint/2010/main">
    <mc:Choice Requires="p14">
      <p:transition spd="slow" p14:dur="2000" advTm="33645"/>
    </mc:Choice>
    <mc:Fallback xmlns="">
      <p:transition spd="slow" advTm="336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685799" y="764373"/>
            <a:ext cx="3977639" cy="759627"/>
          </a:xfrm>
        </p:spPr>
        <p:txBody>
          <a:bodyPr anchor="b">
            <a:normAutofit/>
          </a:bodyPr>
          <a:lstStyle/>
          <a:p>
            <a:pPr algn="l"/>
            <a:r>
              <a:rPr lang="en-US" sz="3200" dirty="0"/>
              <a:t>Clustering</a:t>
            </a:r>
          </a:p>
        </p:txBody>
      </p:sp>
      <p:sp>
        <p:nvSpPr>
          <p:cNvPr id="4" name="Content Placeholder 3">
            <a:extLst>
              <a:ext uri="{FF2B5EF4-FFF2-40B4-BE49-F238E27FC236}">
                <a16:creationId xmlns:a16="http://schemas.microsoft.com/office/drawing/2014/main" id="{1CB04FF0-34CE-48F7-8EF6-56A65D08597D}"/>
              </a:ext>
            </a:extLst>
          </p:cNvPr>
          <p:cNvSpPr>
            <a:spLocks noGrp="1"/>
          </p:cNvSpPr>
          <p:nvPr>
            <p:ph idx="1"/>
          </p:nvPr>
        </p:nvSpPr>
        <p:spPr>
          <a:xfrm>
            <a:off x="925943" y="2205823"/>
            <a:ext cx="4597527" cy="4167268"/>
          </a:xfrm>
        </p:spPr>
        <p:txBody>
          <a:bodyPr>
            <a:normAutofit fontScale="92500" lnSpcReduction="10000"/>
          </a:bodyPr>
          <a:lstStyle/>
          <a:p>
            <a:pPr marL="0" indent="0">
              <a:buNone/>
            </a:pPr>
            <a:r>
              <a:rPr lang="en-US" sz="2400" b="1" dirty="0"/>
              <a:t>External Measure</a:t>
            </a:r>
          </a:p>
          <a:p>
            <a:pPr marL="0" indent="0">
              <a:buNone/>
            </a:pPr>
            <a:endParaRPr lang="en-US" sz="2400" b="1" dirty="0"/>
          </a:p>
          <a:p>
            <a:pPr marL="0" indent="0">
              <a:buNone/>
            </a:pPr>
            <a:r>
              <a:rPr lang="en-US" sz="2000" dirty="0"/>
              <a:t>Strength of the clustering was  a big deal to me, I did not want my clusters to follow along with categorical variables. </a:t>
            </a:r>
          </a:p>
          <a:p>
            <a:pPr marL="0" indent="0">
              <a:buNone/>
            </a:pPr>
            <a:endParaRPr lang="en-US" sz="2000" dirty="0"/>
          </a:p>
          <a:p>
            <a:pPr marL="0" indent="0">
              <a:buNone/>
            </a:pPr>
            <a:r>
              <a:rPr lang="en-US" sz="2000" dirty="0"/>
              <a:t>I test them against region, weapon type and attack type using the rand statistic in the Cluster Stats. </a:t>
            </a:r>
          </a:p>
          <a:p>
            <a:pPr marL="0" indent="0">
              <a:buNone/>
            </a:pPr>
            <a:br>
              <a:rPr lang="en-US" sz="2000" dirty="0"/>
            </a:br>
            <a:r>
              <a:rPr lang="en-US" sz="2000" dirty="0"/>
              <a:t>All centered around 0, suggesting there was no similarity or dissimilarity, which I was hoping for.</a:t>
            </a:r>
          </a:p>
          <a:p>
            <a:pPr marL="0" indent="0">
              <a:buNone/>
            </a:pPr>
            <a:endParaRPr lang="en-US" sz="1600" dirty="0"/>
          </a:p>
          <a:p>
            <a:pPr marL="0" indent="0">
              <a:buNone/>
            </a:pPr>
            <a:endParaRPr lang="en-US" sz="1600" dirty="0"/>
          </a:p>
        </p:txBody>
      </p:sp>
      <p:sp>
        <p:nvSpPr>
          <p:cNvPr id="6" name="Rectangle 5">
            <a:extLst>
              <a:ext uri="{FF2B5EF4-FFF2-40B4-BE49-F238E27FC236}">
                <a16:creationId xmlns:a16="http://schemas.microsoft.com/office/drawing/2014/main" id="{BA2ADBAC-F6F2-4A6D-AE1C-3ED6EED791E0}"/>
              </a:ext>
            </a:extLst>
          </p:cNvPr>
          <p:cNvSpPr/>
          <p:nvPr/>
        </p:nvSpPr>
        <p:spPr>
          <a:xfrm>
            <a:off x="6449413" y="2217086"/>
            <a:ext cx="4816644" cy="3908762"/>
          </a:xfrm>
          <a:prstGeom prst="rect">
            <a:avLst/>
          </a:prstGeom>
        </p:spPr>
        <p:txBody>
          <a:bodyPr wrap="square">
            <a:spAutoFit/>
          </a:bodyPr>
          <a:lstStyle/>
          <a:p>
            <a:r>
              <a:rPr lang="en-US" sz="2400" b="1" dirty="0"/>
              <a:t>Internal Measure</a:t>
            </a:r>
          </a:p>
          <a:p>
            <a:endParaRPr lang="en-US" sz="2400" b="1" dirty="0"/>
          </a:p>
          <a:p>
            <a:r>
              <a:rPr lang="en-US" sz="2000" dirty="0"/>
              <a:t>Silhouette Coefficient</a:t>
            </a:r>
          </a:p>
          <a:p>
            <a:r>
              <a:rPr lang="en-US" sz="2000" dirty="0"/>
              <a:t>Measures average distance between clusters</a:t>
            </a:r>
          </a:p>
          <a:p>
            <a:endParaRPr lang="en-US" sz="2000" dirty="0"/>
          </a:p>
          <a:p>
            <a:r>
              <a:rPr lang="en-US" sz="2000" dirty="0"/>
              <a:t>-1 to 1 high value indicates cluster is well matched and low meaning it belongs to other clusters.</a:t>
            </a:r>
          </a:p>
          <a:p>
            <a:endParaRPr lang="en-US" sz="2000" dirty="0"/>
          </a:p>
          <a:p>
            <a:r>
              <a:rPr lang="en-US" sz="2000" dirty="0"/>
              <a:t>I had no negative coefficients and an average of .56</a:t>
            </a:r>
          </a:p>
        </p:txBody>
      </p:sp>
      <p:pic>
        <p:nvPicPr>
          <p:cNvPr id="14" name="Audio 13">
            <a:hlinkClick r:id="" action="ppaction://media"/>
            <a:extLst>
              <a:ext uri="{FF2B5EF4-FFF2-40B4-BE49-F238E27FC236}">
                <a16:creationId xmlns:a16="http://schemas.microsoft.com/office/drawing/2014/main" id="{61DCE0B0-70AA-451C-9BF2-B026AB28617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46522730"/>
      </p:ext>
    </p:extLst>
  </p:cSld>
  <p:clrMapOvr>
    <a:masterClrMapping/>
  </p:clrMapOvr>
  <mc:AlternateContent xmlns:mc="http://schemas.openxmlformats.org/markup-compatibility/2006" xmlns:p14="http://schemas.microsoft.com/office/powerpoint/2010/main">
    <mc:Choice Requires="p14">
      <p:transition spd="slow" p14:dur="2000" advTm="73632"/>
    </mc:Choice>
    <mc:Fallback xmlns="">
      <p:transition spd="slow" advTm="73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789966" y="681823"/>
            <a:ext cx="6927113" cy="759627"/>
          </a:xfrm>
        </p:spPr>
        <p:txBody>
          <a:bodyPr anchor="b">
            <a:normAutofit/>
          </a:bodyPr>
          <a:lstStyle/>
          <a:p>
            <a:pPr algn="l"/>
            <a:r>
              <a:rPr lang="en-US" sz="3200" dirty="0"/>
              <a:t>Cluster Exploratory Analysis</a:t>
            </a:r>
          </a:p>
        </p:txBody>
      </p:sp>
      <p:pic>
        <p:nvPicPr>
          <p:cNvPr id="8" name="Content Placeholder 7">
            <a:extLst>
              <a:ext uri="{FF2B5EF4-FFF2-40B4-BE49-F238E27FC236}">
                <a16:creationId xmlns:a16="http://schemas.microsoft.com/office/drawing/2014/main" id="{94BCB377-55B4-49A5-903D-1ACA8A3D1BD7}"/>
              </a:ext>
            </a:extLst>
          </p:cNvPr>
          <p:cNvPicPr>
            <a:picLocks noGrp="1" noChangeAspect="1"/>
          </p:cNvPicPr>
          <p:nvPr>
            <p:ph idx="1"/>
          </p:nvPr>
        </p:nvPicPr>
        <p:blipFill>
          <a:blip r:embed="rId6"/>
          <a:stretch>
            <a:fillRect/>
          </a:stretch>
        </p:blipFill>
        <p:spPr>
          <a:xfrm>
            <a:off x="202650" y="1553415"/>
            <a:ext cx="8054658" cy="4801052"/>
          </a:xfrm>
        </p:spPr>
      </p:pic>
      <p:pic>
        <p:nvPicPr>
          <p:cNvPr id="7" name="Audio 6">
            <a:hlinkClick r:id="" action="ppaction://media"/>
            <a:extLst>
              <a:ext uri="{FF2B5EF4-FFF2-40B4-BE49-F238E27FC236}">
                <a16:creationId xmlns:a16="http://schemas.microsoft.com/office/drawing/2014/main" id="{B0430593-91EE-473C-907C-1FC74EA9A81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12311907"/>
      </p:ext>
    </p:extLst>
  </p:cSld>
  <p:clrMapOvr>
    <a:masterClrMapping/>
  </p:clrMapOvr>
  <mc:AlternateContent xmlns:mc="http://schemas.openxmlformats.org/markup-compatibility/2006" xmlns:p14="http://schemas.microsoft.com/office/powerpoint/2010/main">
    <mc:Choice Requires="p14">
      <p:transition spd="slow" p14:dur="2000" advTm="28747"/>
    </mc:Choice>
    <mc:Fallback xmlns="">
      <p:transition spd="slow" advTm="287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789966" y="681823"/>
            <a:ext cx="6927113" cy="759627"/>
          </a:xfrm>
        </p:spPr>
        <p:txBody>
          <a:bodyPr anchor="b">
            <a:normAutofit/>
          </a:bodyPr>
          <a:lstStyle/>
          <a:p>
            <a:pPr algn="l"/>
            <a:r>
              <a:rPr lang="en-US" sz="3200" dirty="0"/>
              <a:t>Cluster Exploratory Analysis</a:t>
            </a:r>
          </a:p>
        </p:txBody>
      </p:sp>
      <p:pic>
        <p:nvPicPr>
          <p:cNvPr id="4" name="Content Placeholder 3">
            <a:extLst>
              <a:ext uri="{FF2B5EF4-FFF2-40B4-BE49-F238E27FC236}">
                <a16:creationId xmlns:a16="http://schemas.microsoft.com/office/drawing/2014/main" id="{B06145D6-828C-4E4E-B823-AFFDFB5D2324}"/>
              </a:ext>
            </a:extLst>
          </p:cNvPr>
          <p:cNvPicPr>
            <a:picLocks noGrp="1" noChangeAspect="1"/>
          </p:cNvPicPr>
          <p:nvPr>
            <p:ph idx="1"/>
          </p:nvPr>
        </p:nvPicPr>
        <p:blipFill>
          <a:blip r:embed="rId6"/>
          <a:stretch>
            <a:fillRect/>
          </a:stretch>
        </p:blipFill>
        <p:spPr>
          <a:xfrm>
            <a:off x="3195232" y="2477052"/>
            <a:ext cx="5801535" cy="3458058"/>
          </a:xfrm>
        </p:spPr>
      </p:pic>
      <p:pic>
        <p:nvPicPr>
          <p:cNvPr id="10" name="Audio 9">
            <a:hlinkClick r:id="" action="ppaction://media"/>
            <a:extLst>
              <a:ext uri="{FF2B5EF4-FFF2-40B4-BE49-F238E27FC236}">
                <a16:creationId xmlns:a16="http://schemas.microsoft.com/office/drawing/2014/main" id="{8C042B82-7136-427D-B3E6-B538AB1467C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83044865"/>
      </p:ext>
    </p:extLst>
  </p:cSld>
  <p:clrMapOvr>
    <a:masterClrMapping/>
  </p:clrMapOvr>
  <mc:AlternateContent xmlns:mc="http://schemas.openxmlformats.org/markup-compatibility/2006" xmlns:p14="http://schemas.microsoft.com/office/powerpoint/2010/main">
    <mc:Choice Requires="p14">
      <p:transition spd="slow" p14:dur="2000" advTm="28589"/>
    </mc:Choice>
    <mc:Fallback xmlns="">
      <p:transition spd="slow" advTm="28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789966" y="681823"/>
            <a:ext cx="6927113" cy="759627"/>
          </a:xfrm>
        </p:spPr>
        <p:txBody>
          <a:bodyPr anchor="b">
            <a:normAutofit/>
          </a:bodyPr>
          <a:lstStyle/>
          <a:p>
            <a:pPr algn="l"/>
            <a:r>
              <a:rPr lang="en-US" sz="3200" dirty="0"/>
              <a:t>Cluster Exploratory Analysis</a:t>
            </a:r>
          </a:p>
        </p:txBody>
      </p:sp>
      <p:pic>
        <p:nvPicPr>
          <p:cNvPr id="9" name="Content Placeholder 8">
            <a:extLst>
              <a:ext uri="{FF2B5EF4-FFF2-40B4-BE49-F238E27FC236}">
                <a16:creationId xmlns:a16="http://schemas.microsoft.com/office/drawing/2014/main" id="{F4B8B383-9E6B-48E0-8229-83C981E5AFC7}"/>
              </a:ext>
            </a:extLst>
          </p:cNvPr>
          <p:cNvPicPr>
            <a:picLocks noGrp="1" noChangeAspect="1"/>
          </p:cNvPicPr>
          <p:nvPr>
            <p:ph idx="1"/>
          </p:nvPr>
        </p:nvPicPr>
        <p:blipFill>
          <a:blip r:embed="rId6"/>
          <a:stretch>
            <a:fillRect/>
          </a:stretch>
        </p:blipFill>
        <p:spPr>
          <a:xfrm>
            <a:off x="156468" y="1571888"/>
            <a:ext cx="8821277" cy="5258002"/>
          </a:xfrm>
        </p:spPr>
      </p:pic>
      <p:pic>
        <p:nvPicPr>
          <p:cNvPr id="6" name="Audio 5">
            <a:hlinkClick r:id="" action="ppaction://media"/>
            <a:extLst>
              <a:ext uri="{FF2B5EF4-FFF2-40B4-BE49-F238E27FC236}">
                <a16:creationId xmlns:a16="http://schemas.microsoft.com/office/drawing/2014/main" id="{F23C986D-C47B-45FD-92FF-0BB437C6435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93435624"/>
      </p:ext>
    </p:extLst>
  </p:cSld>
  <p:clrMapOvr>
    <a:masterClrMapping/>
  </p:clrMapOvr>
  <mc:AlternateContent xmlns:mc="http://schemas.openxmlformats.org/markup-compatibility/2006" xmlns:p14="http://schemas.microsoft.com/office/powerpoint/2010/main">
    <mc:Choice Requires="p14">
      <p:transition spd="slow" p14:dur="2000" advTm="28667"/>
    </mc:Choice>
    <mc:Fallback xmlns="">
      <p:transition spd="slow" advTm="28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789966" y="681823"/>
            <a:ext cx="6927113" cy="759627"/>
          </a:xfrm>
        </p:spPr>
        <p:txBody>
          <a:bodyPr anchor="b">
            <a:normAutofit/>
          </a:bodyPr>
          <a:lstStyle/>
          <a:p>
            <a:pPr algn="l"/>
            <a:r>
              <a:rPr lang="en-US" sz="3200" dirty="0"/>
              <a:t>Cluster Exploratory Analysis</a:t>
            </a:r>
          </a:p>
        </p:txBody>
      </p:sp>
      <p:pic>
        <p:nvPicPr>
          <p:cNvPr id="9" name="Content Placeholder 8">
            <a:extLst>
              <a:ext uri="{FF2B5EF4-FFF2-40B4-BE49-F238E27FC236}">
                <a16:creationId xmlns:a16="http://schemas.microsoft.com/office/drawing/2014/main" id="{29F2380D-D3DE-42CB-90C1-C565943CBD31}"/>
              </a:ext>
            </a:extLst>
          </p:cNvPr>
          <p:cNvPicPr>
            <a:picLocks noGrp="1" noChangeAspect="1"/>
          </p:cNvPicPr>
          <p:nvPr>
            <p:ph idx="1"/>
          </p:nvPr>
        </p:nvPicPr>
        <p:blipFill>
          <a:blip r:embed="rId6"/>
          <a:stretch>
            <a:fillRect/>
          </a:stretch>
        </p:blipFill>
        <p:spPr>
          <a:xfrm>
            <a:off x="142413" y="1609963"/>
            <a:ext cx="8521846" cy="5079524"/>
          </a:xfrm>
        </p:spPr>
      </p:pic>
      <p:pic>
        <p:nvPicPr>
          <p:cNvPr id="4" name="Picture 3">
            <a:extLst>
              <a:ext uri="{FF2B5EF4-FFF2-40B4-BE49-F238E27FC236}">
                <a16:creationId xmlns:a16="http://schemas.microsoft.com/office/drawing/2014/main" id="{01B1451E-9548-4E63-811A-0B9FDF926FD8}"/>
              </a:ext>
            </a:extLst>
          </p:cNvPr>
          <p:cNvPicPr>
            <a:picLocks noChangeAspect="1"/>
          </p:cNvPicPr>
          <p:nvPr/>
        </p:nvPicPr>
        <p:blipFill>
          <a:blip r:embed="rId7"/>
          <a:stretch>
            <a:fillRect/>
          </a:stretch>
        </p:blipFill>
        <p:spPr>
          <a:xfrm>
            <a:off x="9074714" y="2326864"/>
            <a:ext cx="2642365" cy="3238193"/>
          </a:xfrm>
          <a:prstGeom prst="rect">
            <a:avLst/>
          </a:prstGeom>
        </p:spPr>
      </p:pic>
      <p:pic>
        <p:nvPicPr>
          <p:cNvPr id="8" name="Audio 7">
            <a:hlinkClick r:id="" action="ppaction://media"/>
            <a:extLst>
              <a:ext uri="{FF2B5EF4-FFF2-40B4-BE49-F238E27FC236}">
                <a16:creationId xmlns:a16="http://schemas.microsoft.com/office/drawing/2014/main" id="{4586651F-12E3-4683-BDE8-52BFBAD4C8D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19303086"/>
      </p:ext>
    </p:extLst>
  </p:cSld>
  <p:clrMapOvr>
    <a:masterClrMapping/>
  </p:clrMapOvr>
  <mc:AlternateContent xmlns:mc="http://schemas.openxmlformats.org/markup-compatibility/2006" xmlns:p14="http://schemas.microsoft.com/office/powerpoint/2010/main">
    <mc:Choice Requires="p14">
      <p:transition spd="slow" p14:dur="2000" advTm="77338"/>
    </mc:Choice>
    <mc:Fallback xmlns="">
      <p:transition spd="slow" advTm="773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789966" y="681823"/>
            <a:ext cx="6927113" cy="759627"/>
          </a:xfrm>
        </p:spPr>
        <p:txBody>
          <a:bodyPr anchor="b">
            <a:normAutofit/>
          </a:bodyPr>
          <a:lstStyle/>
          <a:p>
            <a:pPr algn="l"/>
            <a:r>
              <a:rPr lang="en-US" sz="3200" dirty="0"/>
              <a:t>Cluster Exploratory Analysis</a:t>
            </a:r>
          </a:p>
        </p:txBody>
      </p:sp>
      <p:pic>
        <p:nvPicPr>
          <p:cNvPr id="4" name="Content Placeholder 3">
            <a:extLst>
              <a:ext uri="{FF2B5EF4-FFF2-40B4-BE49-F238E27FC236}">
                <a16:creationId xmlns:a16="http://schemas.microsoft.com/office/drawing/2014/main" id="{D77D0D41-E9AD-4288-BD11-DC8013CE9473}"/>
              </a:ext>
            </a:extLst>
          </p:cNvPr>
          <p:cNvPicPr>
            <a:picLocks noGrp="1" noChangeAspect="1"/>
          </p:cNvPicPr>
          <p:nvPr>
            <p:ph idx="1"/>
          </p:nvPr>
        </p:nvPicPr>
        <p:blipFill>
          <a:blip r:embed="rId6"/>
          <a:stretch>
            <a:fillRect/>
          </a:stretch>
        </p:blipFill>
        <p:spPr>
          <a:xfrm>
            <a:off x="480292" y="2047865"/>
            <a:ext cx="7435822" cy="4432190"/>
          </a:xfrm>
        </p:spPr>
      </p:pic>
      <p:pic>
        <p:nvPicPr>
          <p:cNvPr id="6" name="Audio 5">
            <a:hlinkClick r:id="" action="ppaction://media"/>
            <a:extLst>
              <a:ext uri="{FF2B5EF4-FFF2-40B4-BE49-F238E27FC236}">
                <a16:creationId xmlns:a16="http://schemas.microsoft.com/office/drawing/2014/main" id="{F0B25A99-4B89-471A-9097-B34B92FB5D2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70981874"/>
      </p:ext>
    </p:extLst>
  </p:cSld>
  <p:clrMapOvr>
    <a:masterClrMapping/>
  </p:clrMapOvr>
  <mc:AlternateContent xmlns:mc="http://schemas.openxmlformats.org/markup-compatibility/2006" xmlns:p14="http://schemas.microsoft.com/office/powerpoint/2010/main">
    <mc:Choice Requires="p14">
      <p:transition spd="slow" p14:dur="2000" advTm="33263"/>
    </mc:Choice>
    <mc:Fallback xmlns="">
      <p:transition spd="slow" advTm="33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789966" y="681823"/>
            <a:ext cx="6927113" cy="759627"/>
          </a:xfrm>
        </p:spPr>
        <p:txBody>
          <a:bodyPr anchor="b">
            <a:normAutofit/>
          </a:bodyPr>
          <a:lstStyle/>
          <a:p>
            <a:pPr algn="l"/>
            <a:r>
              <a:rPr lang="en-US" sz="3200" dirty="0"/>
              <a:t>Cluster Exploratory Analysis</a:t>
            </a:r>
          </a:p>
        </p:txBody>
      </p:sp>
      <p:pic>
        <p:nvPicPr>
          <p:cNvPr id="4" name="Content Placeholder 3" descr="A close up of a map&#10;&#10;Description automatically generated">
            <a:extLst>
              <a:ext uri="{FF2B5EF4-FFF2-40B4-BE49-F238E27FC236}">
                <a16:creationId xmlns:a16="http://schemas.microsoft.com/office/drawing/2014/main" id="{C4594659-F882-4555-BDC9-413232D77EBD}"/>
              </a:ext>
            </a:extLst>
          </p:cNvPr>
          <p:cNvPicPr>
            <a:picLocks noGrp="1" noChangeAspect="1"/>
          </p:cNvPicPr>
          <p:nvPr>
            <p:ph idx="1"/>
          </p:nvPr>
        </p:nvPicPr>
        <p:blipFill>
          <a:blip r:embed="rId6"/>
          <a:stretch>
            <a:fillRect/>
          </a:stretch>
        </p:blipFill>
        <p:spPr>
          <a:xfrm>
            <a:off x="171155" y="1565955"/>
            <a:ext cx="8538736" cy="5089592"/>
          </a:xfrm>
        </p:spPr>
      </p:pic>
      <p:pic>
        <p:nvPicPr>
          <p:cNvPr id="6" name="Audio 5">
            <a:hlinkClick r:id="" action="ppaction://media"/>
            <a:extLst>
              <a:ext uri="{FF2B5EF4-FFF2-40B4-BE49-F238E27FC236}">
                <a16:creationId xmlns:a16="http://schemas.microsoft.com/office/drawing/2014/main" id="{F17A7AF7-1832-4FAC-AB7B-68B6651D86E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5108686"/>
      </p:ext>
    </p:extLst>
  </p:cSld>
  <p:clrMapOvr>
    <a:masterClrMapping/>
  </p:clrMapOvr>
  <mc:AlternateContent xmlns:mc="http://schemas.openxmlformats.org/markup-compatibility/2006" xmlns:p14="http://schemas.microsoft.com/office/powerpoint/2010/main">
    <mc:Choice Requires="p14">
      <p:transition spd="slow" p14:dur="2000" advTm="36235"/>
    </mc:Choice>
    <mc:Fallback xmlns="">
      <p:transition spd="slow" advTm="36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789966" y="681823"/>
            <a:ext cx="6927113" cy="759627"/>
          </a:xfrm>
        </p:spPr>
        <p:txBody>
          <a:bodyPr anchor="b">
            <a:normAutofit/>
          </a:bodyPr>
          <a:lstStyle/>
          <a:p>
            <a:pPr algn="l"/>
            <a:r>
              <a:rPr lang="en-US" sz="3200" dirty="0"/>
              <a:t>Cluster Exploratory Analysis</a:t>
            </a:r>
          </a:p>
        </p:txBody>
      </p:sp>
      <p:pic>
        <p:nvPicPr>
          <p:cNvPr id="4" name="Content Placeholder 3">
            <a:extLst>
              <a:ext uri="{FF2B5EF4-FFF2-40B4-BE49-F238E27FC236}">
                <a16:creationId xmlns:a16="http://schemas.microsoft.com/office/drawing/2014/main" id="{B834119F-051C-4B50-90CE-C41D2871B77A}"/>
              </a:ext>
            </a:extLst>
          </p:cNvPr>
          <p:cNvPicPr>
            <a:picLocks noGrp="1" noChangeAspect="1"/>
          </p:cNvPicPr>
          <p:nvPr>
            <p:ph idx="1"/>
          </p:nvPr>
        </p:nvPicPr>
        <p:blipFill>
          <a:blip r:embed="rId6"/>
          <a:stretch>
            <a:fillRect/>
          </a:stretch>
        </p:blipFill>
        <p:spPr>
          <a:xfrm>
            <a:off x="64655" y="1655641"/>
            <a:ext cx="8543636" cy="5092512"/>
          </a:xfrm>
        </p:spPr>
      </p:pic>
      <p:pic>
        <p:nvPicPr>
          <p:cNvPr id="9" name="Audio 8">
            <a:hlinkClick r:id="" action="ppaction://media"/>
            <a:extLst>
              <a:ext uri="{FF2B5EF4-FFF2-40B4-BE49-F238E27FC236}">
                <a16:creationId xmlns:a16="http://schemas.microsoft.com/office/drawing/2014/main" id="{341550EE-0933-4E33-9B50-80A99349316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90710098"/>
      </p:ext>
    </p:extLst>
  </p:cSld>
  <p:clrMapOvr>
    <a:masterClrMapping/>
  </p:clrMapOvr>
  <mc:AlternateContent xmlns:mc="http://schemas.openxmlformats.org/markup-compatibility/2006" xmlns:p14="http://schemas.microsoft.com/office/powerpoint/2010/main">
    <mc:Choice Requires="p14">
      <p:transition spd="slow" p14:dur="2000" advTm="32576"/>
    </mc:Choice>
    <mc:Fallback xmlns="">
      <p:transition spd="slow" advTm="32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p:txBody>
          <a:bodyPr>
            <a:normAutofit/>
          </a:bodyPr>
          <a:lstStyle/>
          <a:p>
            <a:r>
              <a:rPr lang="en-US" dirty="0">
                <a:solidFill>
                  <a:schemeClr val="bg1"/>
                </a:solidFill>
              </a:rPr>
              <a:t>Global Terrorism Database</a:t>
            </a:r>
          </a:p>
        </p:txBody>
      </p:sp>
      <p:sp>
        <p:nvSpPr>
          <p:cNvPr id="3" name="Content Placeholder 2">
            <a:extLst>
              <a:ext uri="{FF2B5EF4-FFF2-40B4-BE49-F238E27FC236}">
                <a16:creationId xmlns:a16="http://schemas.microsoft.com/office/drawing/2014/main" id="{9F541FAF-730D-47FE-9638-C05616C31320}"/>
              </a:ext>
            </a:extLst>
          </p:cNvPr>
          <p:cNvSpPr>
            <a:spLocks noGrp="1"/>
          </p:cNvSpPr>
          <p:nvPr>
            <p:ph idx="4294967295"/>
          </p:nvPr>
        </p:nvSpPr>
        <p:spPr>
          <a:xfrm>
            <a:off x="1090323" y="2610426"/>
            <a:ext cx="6151725" cy="3083237"/>
          </a:xfrm>
        </p:spPr>
        <p:txBody>
          <a:bodyPr>
            <a:normAutofit/>
          </a:bodyPr>
          <a:lstStyle/>
          <a:p>
            <a:pPr>
              <a:lnSpc>
                <a:spcPct val="100000"/>
              </a:lnSpc>
            </a:pPr>
            <a:r>
              <a:rPr lang="en-US" sz="2000" dirty="0">
                <a:solidFill>
                  <a:schemeClr val="bg1"/>
                </a:solidFill>
              </a:rPr>
              <a:t>Maintained by the Study of Terrorism and Responses to Terrorism (START) at the University of Maryland</a:t>
            </a:r>
          </a:p>
          <a:p>
            <a:pPr>
              <a:lnSpc>
                <a:spcPct val="100000"/>
              </a:lnSpc>
            </a:pPr>
            <a:r>
              <a:rPr lang="en-US" sz="2000" dirty="0">
                <a:solidFill>
                  <a:schemeClr val="bg1"/>
                </a:solidFill>
              </a:rPr>
              <a:t>1970 – 2017</a:t>
            </a:r>
          </a:p>
          <a:p>
            <a:pPr>
              <a:lnSpc>
                <a:spcPct val="100000"/>
              </a:lnSpc>
            </a:pPr>
            <a:r>
              <a:rPr lang="en-US" sz="2000" dirty="0">
                <a:solidFill>
                  <a:schemeClr val="bg1"/>
                </a:solidFill>
              </a:rPr>
              <a:t>Mostly categorical data </a:t>
            </a:r>
          </a:p>
          <a:p>
            <a:pPr>
              <a:lnSpc>
                <a:spcPct val="100000"/>
              </a:lnSpc>
            </a:pPr>
            <a:r>
              <a:rPr lang="en-US" sz="2000" dirty="0">
                <a:solidFill>
                  <a:schemeClr val="bg1"/>
                </a:solidFill>
              </a:rPr>
              <a:t>Each row is one terrorist attack</a:t>
            </a:r>
          </a:p>
          <a:p>
            <a:pPr>
              <a:lnSpc>
                <a:spcPct val="100000"/>
              </a:lnSpc>
            </a:pPr>
            <a:r>
              <a:rPr lang="en-US" sz="2000" dirty="0">
                <a:solidFill>
                  <a:schemeClr val="bg1"/>
                </a:solidFill>
              </a:rPr>
              <a:t>135 features with 180,000+ observations</a:t>
            </a:r>
          </a:p>
        </p:txBody>
      </p:sp>
      <p:pic>
        <p:nvPicPr>
          <p:cNvPr id="4" name="Content Placeholder 4" descr="A screenshot of a computer&#10;&#10;Description automatically generated">
            <a:extLst>
              <a:ext uri="{FF2B5EF4-FFF2-40B4-BE49-F238E27FC236}">
                <a16:creationId xmlns:a16="http://schemas.microsoft.com/office/drawing/2014/main" id="{5A0B4B42-0FF2-41E7-93F9-BF4E56957FAA}"/>
              </a:ext>
            </a:extLst>
          </p:cNvPr>
          <p:cNvPicPr>
            <a:picLocks noChangeAspect="1"/>
          </p:cNvPicPr>
          <p:nvPr/>
        </p:nvPicPr>
        <p:blipFill rotWithShape="1">
          <a:blip r:embed="rId5"/>
          <a:srcRect l="763" r="50866" b="-2"/>
          <a:stretch/>
        </p:blipFill>
        <p:spPr>
          <a:xfrm>
            <a:off x="7595616" y="1676881"/>
            <a:ext cx="4464875" cy="4995785"/>
          </a:xfrm>
          <a:prstGeom prst="rect">
            <a:avLst/>
          </a:prstGeom>
        </p:spPr>
      </p:pic>
      <p:pic>
        <p:nvPicPr>
          <p:cNvPr id="13" name="Audio 12">
            <a:hlinkClick r:id="" action="ppaction://media"/>
            <a:extLst>
              <a:ext uri="{FF2B5EF4-FFF2-40B4-BE49-F238E27FC236}">
                <a16:creationId xmlns:a16="http://schemas.microsoft.com/office/drawing/2014/main" id="{5A1ED2F7-6749-4AE5-995A-81862068CC3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646612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7618"/>
    </mc:Choice>
    <mc:Fallback xmlns="">
      <p:transition spd="slow" advTm="37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789966" y="681823"/>
            <a:ext cx="6927113" cy="759627"/>
          </a:xfrm>
        </p:spPr>
        <p:txBody>
          <a:bodyPr anchor="b">
            <a:normAutofit fontScale="90000"/>
          </a:bodyPr>
          <a:lstStyle/>
          <a:p>
            <a:pPr algn="l"/>
            <a:r>
              <a:rPr lang="en-US" sz="3200" dirty="0"/>
              <a:t>Future work and considerations</a:t>
            </a:r>
          </a:p>
        </p:txBody>
      </p:sp>
      <p:graphicFrame>
        <p:nvGraphicFramePr>
          <p:cNvPr id="5" name="Content Placeholder 4">
            <a:extLst>
              <a:ext uri="{FF2B5EF4-FFF2-40B4-BE49-F238E27FC236}">
                <a16:creationId xmlns:a16="http://schemas.microsoft.com/office/drawing/2014/main" id="{153DD7A8-D7E7-4709-BD47-1894E8F362CF}"/>
              </a:ext>
            </a:extLst>
          </p:cNvPr>
          <p:cNvGraphicFramePr>
            <a:graphicFrameLocks noGrp="1"/>
          </p:cNvGraphicFramePr>
          <p:nvPr>
            <p:ph idx="1"/>
            <p:extLst>
              <p:ext uri="{D42A27DB-BD31-4B8C-83A1-F6EECF244321}">
                <p14:modId xmlns:p14="http://schemas.microsoft.com/office/powerpoint/2010/main" val="4017053550"/>
              </p:ext>
            </p:extLst>
          </p:nvPr>
        </p:nvGraphicFramePr>
        <p:xfrm>
          <a:off x="822036" y="1441450"/>
          <a:ext cx="7693891" cy="5167169"/>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Audio 5">
            <a:hlinkClick r:id="" action="ppaction://media"/>
            <a:extLst>
              <a:ext uri="{FF2B5EF4-FFF2-40B4-BE49-F238E27FC236}">
                <a16:creationId xmlns:a16="http://schemas.microsoft.com/office/drawing/2014/main" id="{69C74F85-F03A-445A-8F39-78BB0DA7AC12}"/>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59562548"/>
      </p:ext>
    </p:extLst>
  </p:cSld>
  <p:clrMapOvr>
    <a:masterClrMapping/>
  </p:clrMapOvr>
  <mc:AlternateContent xmlns:mc="http://schemas.openxmlformats.org/markup-compatibility/2006" xmlns:p14="http://schemas.microsoft.com/office/powerpoint/2010/main">
    <mc:Choice Requires="p14">
      <p:transition spd="slow" p14:dur="2000" advTm="64710"/>
    </mc:Choice>
    <mc:Fallback xmlns="">
      <p:transition spd="slow" advTm="64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4789966" y="681823"/>
            <a:ext cx="6927113" cy="759627"/>
          </a:xfrm>
        </p:spPr>
        <p:txBody>
          <a:bodyPr anchor="b">
            <a:normAutofit fontScale="90000"/>
          </a:bodyPr>
          <a:lstStyle/>
          <a:p>
            <a:pPr algn="l"/>
            <a:r>
              <a:rPr lang="en-US" sz="3200" dirty="0"/>
              <a:t>Future work and considerations</a:t>
            </a:r>
          </a:p>
        </p:txBody>
      </p:sp>
      <p:graphicFrame>
        <p:nvGraphicFramePr>
          <p:cNvPr id="3" name="Content Placeholder 2">
            <a:extLst>
              <a:ext uri="{FF2B5EF4-FFF2-40B4-BE49-F238E27FC236}">
                <a16:creationId xmlns:a16="http://schemas.microsoft.com/office/drawing/2014/main" id="{267FC520-74DB-47EA-8049-22113CEBCD67}"/>
              </a:ext>
            </a:extLst>
          </p:cNvPr>
          <p:cNvGraphicFramePr>
            <a:graphicFrameLocks noGrp="1"/>
          </p:cNvGraphicFramePr>
          <p:nvPr>
            <p:ph idx="1"/>
            <p:extLst>
              <p:ext uri="{D42A27DB-BD31-4B8C-83A1-F6EECF244321}">
                <p14:modId xmlns:p14="http://schemas.microsoft.com/office/powerpoint/2010/main" val="1262401799"/>
              </p:ext>
            </p:extLst>
          </p:nvPr>
        </p:nvGraphicFramePr>
        <p:xfrm>
          <a:off x="685800" y="2193925"/>
          <a:ext cx="10820400" cy="402431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7" name="Audio 6">
            <a:hlinkClick r:id="" action="ppaction://media"/>
            <a:extLst>
              <a:ext uri="{FF2B5EF4-FFF2-40B4-BE49-F238E27FC236}">
                <a16:creationId xmlns:a16="http://schemas.microsoft.com/office/drawing/2014/main" id="{4D31D4ED-10CE-433E-A183-881CEF72FDCF}"/>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87089971"/>
      </p:ext>
    </p:extLst>
  </p:cSld>
  <p:clrMapOvr>
    <a:masterClrMapping/>
  </p:clrMapOvr>
  <mc:AlternateContent xmlns:mc="http://schemas.openxmlformats.org/markup-compatibility/2006" xmlns:p14="http://schemas.microsoft.com/office/powerpoint/2010/main">
    <mc:Choice Requires="p14">
      <p:transition spd="slow" p14:dur="2000" advTm="75415"/>
    </mc:Choice>
    <mc:Fallback xmlns="">
      <p:transition spd="slow" advTm="75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9BFA1-F01C-4BA3-8176-3198A4146334}"/>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DBE31484-A059-41A6-8E66-F104247F3E55}"/>
              </a:ext>
            </a:extLst>
          </p:cNvPr>
          <p:cNvSpPr>
            <a:spLocks noGrp="1"/>
          </p:cNvSpPr>
          <p:nvPr>
            <p:ph idx="1"/>
          </p:nvPr>
        </p:nvSpPr>
        <p:spPr/>
        <p:txBody>
          <a:bodyPr>
            <a:normAutofit fontScale="77500" lnSpcReduction="20000"/>
          </a:bodyPr>
          <a:lstStyle/>
          <a:p>
            <a:r>
              <a:rPr lang="en-US" dirty="0" err="1"/>
              <a:t>Boehmke</a:t>
            </a:r>
            <a:r>
              <a:rPr lang="en-US" dirty="0"/>
              <a:t>, B. (2017, March 03). K-Means Cluster Analysis. Retrieved from UC Business Analytics R Programming Guide: https://uc-r.github.io/kmeans_clustering</a:t>
            </a:r>
          </a:p>
          <a:p>
            <a:r>
              <a:rPr lang="en-US" dirty="0"/>
              <a:t>Bruce, P., &amp; Bruce, A. (2017). Practical Statistics for Data Scientists. Sebastopol, CA: O'Reilly Media, Inc.</a:t>
            </a:r>
          </a:p>
          <a:p>
            <a:r>
              <a:rPr lang="en-US" dirty="0"/>
              <a:t>Chang, W. (2013). R Graphics Cookbook. Sebastopol, CA: O'Reilly Media, Inc.</a:t>
            </a:r>
          </a:p>
          <a:p>
            <a:r>
              <a:rPr lang="en-US" dirty="0" err="1"/>
              <a:t>Godlee</a:t>
            </a:r>
            <a:r>
              <a:rPr lang="en-US" dirty="0"/>
              <a:t>, J. (n.d.). Spatial Data and Maps. Retrieved from Coding Club: https://ourcodingclub.github.io/tutorials/maps/</a:t>
            </a:r>
          </a:p>
          <a:p>
            <a:r>
              <a:rPr lang="en-US" dirty="0" err="1"/>
              <a:t>Kassambara</a:t>
            </a:r>
            <a:r>
              <a:rPr lang="en-US" dirty="0"/>
              <a:t>, A. (2017, August 10). Principal Component Analysis in R: </a:t>
            </a:r>
            <a:r>
              <a:rPr lang="en-US" dirty="0" err="1"/>
              <a:t>prcomp</a:t>
            </a:r>
            <a:r>
              <a:rPr lang="en-US" dirty="0"/>
              <a:t> vs </a:t>
            </a:r>
            <a:r>
              <a:rPr lang="en-US" dirty="0" err="1"/>
              <a:t>princomp</a:t>
            </a:r>
            <a:r>
              <a:rPr lang="en-US" dirty="0"/>
              <a:t>. Retrieved from </a:t>
            </a:r>
            <a:r>
              <a:rPr lang="en-US" dirty="0" err="1"/>
              <a:t>Statistcal</a:t>
            </a:r>
            <a:r>
              <a:rPr lang="en-US" dirty="0"/>
              <a:t> tools for high-throughput data analysis: http://www.sthda.com/english/articles/31-principal-component-methods-in-r-practical-guide/118-principal-component-analysis-in-r-prcomp-vs-princomp/</a:t>
            </a:r>
          </a:p>
          <a:p>
            <a:r>
              <a:rPr lang="en-US" dirty="0" err="1"/>
              <a:t>Mekala</a:t>
            </a:r>
            <a:r>
              <a:rPr lang="en-US" dirty="0"/>
              <a:t>, H. (2018, June 29). Dealing with Missing Data using R. Retrieved from Medium: https://medium.com/coinmonks/dealing-with-missing-data-using-r-3ae428da2d17</a:t>
            </a:r>
          </a:p>
          <a:p>
            <a:r>
              <a:rPr lang="en-US" dirty="0" err="1"/>
              <a:t>Oldach</a:t>
            </a:r>
            <a:r>
              <a:rPr lang="en-US" dirty="0"/>
              <a:t>, M. (2019, Jan 27). 10 Tips for Choosing the Optimal Number of Clusters. Retrieved from towards data science: https://towardsdatascience.com/10-tips-for-choosing-the-optimal-number-of-clusters-277e93d72d92</a:t>
            </a:r>
          </a:p>
          <a:p>
            <a:endParaRPr lang="en-US" dirty="0"/>
          </a:p>
          <a:p>
            <a:endParaRPr lang="en-US" dirty="0"/>
          </a:p>
        </p:txBody>
      </p:sp>
      <p:pic>
        <p:nvPicPr>
          <p:cNvPr id="7" name="Audio 6">
            <a:hlinkClick r:id="" action="ppaction://media"/>
            <a:extLst>
              <a:ext uri="{FF2B5EF4-FFF2-40B4-BE49-F238E27FC236}">
                <a16:creationId xmlns:a16="http://schemas.microsoft.com/office/drawing/2014/main" id="{EF7AE2F7-B76B-419C-84FA-B341EB04CE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10231176"/>
      </p:ext>
    </p:extLst>
  </p:cSld>
  <p:clrMapOvr>
    <a:masterClrMapping/>
  </p:clrMapOvr>
  <mc:AlternateContent xmlns:mc="http://schemas.openxmlformats.org/markup-compatibility/2006" xmlns:p14="http://schemas.microsoft.com/office/powerpoint/2010/main">
    <mc:Choice Requires="p14">
      <p:transition spd="slow" p14:dur="2000" advTm="31850"/>
    </mc:Choice>
    <mc:Fallback xmlns="">
      <p:transition spd="slow" advTm="31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3931920" y="0"/>
            <a:ext cx="6832600" cy="1293028"/>
          </a:xfrm>
        </p:spPr>
        <p:txBody>
          <a:bodyPr>
            <a:normAutofit/>
          </a:bodyPr>
          <a:lstStyle/>
          <a:p>
            <a:r>
              <a:rPr lang="en-US" sz="2400" dirty="0"/>
              <a:t>Exploratory Data Analysis</a:t>
            </a:r>
          </a:p>
        </p:txBody>
      </p:sp>
      <p:sp>
        <p:nvSpPr>
          <p:cNvPr id="15" name="Content Placeholder 14">
            <a:extLst>
              <a:ext uri="{FF2B5EF4-FFF2-40B4-BE49-F238E27FC236}">
                <a16:creationId xmlns:a16="http://schemas.microsoft.com/office/drawing/2014/main" id="{99EC2445-3A30-481C-95E4-806636929D20}"/>
              </a:ext>
            </a:extLst>
          </p:cNvPr>
          <p:cNvSpPr>
            <a:spLocks noGrp="1"/>
          </p:cNvSpPr>
          <p:nvPr>
            <p:ph idx="1"/>
          </p:nvPr>
        </p:nvSpPr>
        <p:spPr/>
        <p:txBody>
          <a:bodyPr/>
          <a:lstStyle/>
          <a:p>
            <a:endParaRPr lang="en-US"/>
          </a:p>
        </p:txBody>
      </p:sp>
      <p:pic>
        <p:nvPicPr>
          <p:cNvPr id="16" name="Picture 15">
            <a:extLst>
              <a:ext uri="{FF2B5EF4-FFF2-40B4-BE49-F238E27FC236}">
                <a16:creationId xmlns:a16="http://schemas.microsoft.com/office/drawing/2014/main" id="{9D6A6DD4-6919-4EC7-B994-B1ADB3AA241C}"/>
              </a:ext>
            </a:extLst>
          </p:cNvPr>
          <p:cNvPicPr>
            <a:picLocks noChangeAspect="1"/>
          </p:cNvPicPr>
          <p:nvPr/>
        </p:nvPicPr>
        <p:blipFill>
          <a:blip r:embed="rId4"/>
          <a:stretch>
            <a:fillRect/>
          </a:stretch>
        </p:blipFill>
        <p:spPr>
          <a:xfrm>
            <a:off x="174769" y="1215303"/>
            <a:ext cx="8470468" cy="5530867"/>
          </a:xfrm>
          <a:prstGeom prst="rect">
            <a:avLst/>
          </a:prstGeom>
        </p:spPr>
      </p:pic>
      <p:pic>
        <p:nvPicPr>
          <p:cNvPr id="9" name="Audio 8">
            <a:hlinkClick r:id="" action="ppaction://media"/>
            <a:extLst>
              <a:ext uri="{FF2B5EF4-FFF2-40B4-BE49-F238E27FC236}">
                <a16:creationId xmlns:a16="http://schemas.microsoft.com/office/drawing/2014/main" id="{A3D6F6FD-68DD-4E9A-B8EA-D53C3CC27A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42033560"/>
      </p:ext>
    </p:extLst>
  </p:cSld>
  <p:clrMapOvr>
    <a:masterClrMapping/>
  </p:clrMapOvr>
  <mc:AlternateContent xmlns:mc="http://schemas.openxmlformats.org/markup-compatibility/2006" xmlns:p14="http://schemas.microsoft.com/office/powerpoint/2010/main">
    <mc:Choice Requires="p14">
      <p:transition spd="slow" p14:dur="2000" advTm="37878"/>
    </mc:Choice>
    <mc:Fallback xmlns="">
      <p:transition spd="slow" advTm="37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3931920" y="0"/>
            <a:ext cx="6832600" cy="1293028"/>
          </a:xfrm>
        </p:spPr>
        <p:txBody>
          <a:bodyPr>
            <a:normAutofit/>
          </a:bodyPr>
          <a:lstStyle/>
          <a:p>
            <a:r>
              <a:rPr lang="en-US" sz="2400" dirty="0"/>
              <a:t>Exploratory Data Analysis</a:t>
            </a:r>
          </a:p>
        </p:txBody>
      </p:sp>
      <p:sp>
        <p:nvSpPr>
          <p:cNvPr id="11" name="Content Placeholder 10">
            <a:extLst>
              <a:ext uri="{FF2B5EF4-FFF2-40B4-BE49-F238E27FC236}">
                <a16:creationId xmlns:a16="http://schemas.microsoft.com/office/drawing/2014/main" id="{31F0CFD6-75D5-404B-BD75-3C0C481EAC91}"/>
              </a:ext>
            </a:extLst>
          </p:cNvPr>
          <p:cNvSpPr>
            <a:spLocks noGrp="1"/>
          </p:cNvSpPr>
          <p:nvPr>
            <p:ph idx="1"/>
          </p:nvPr>
        </p:nvSpPr>
        <p:spPr/>
        <p:txBody>
          <a:bodyPr/>
          <a:lstStyle/>
          <a:p>
            <a:endParaRPr lang="en-US"/>
          </a:p>
        </p:txBody>
      </p:sp>
      <p:pic>
        <p:nvPicPr>
          <p:cNvPr id="12" name="Picture 11">
            <a:extLst>
              <a:ext uri="{FF2B5EF4-FFF2-40B4-BE49-F238E27FC236}">
                <a16:creationId xmlns:a16="http://schemas.microsoft.com/office/drawing/2014/main" id="{FDE42E00-D77C-4528-9211-934A1E817BA1}"/>
              </a:ext>
            </a:extLst>
          </p:cNvPr>
          <p:cNvPicPr>
            <a:picLocks noChangeAspect="1"/>
          </p:cNvPicPr>
          <p:nvPr/>
        </p:nvPicPr>
        <p:blipFill>
          <a:blip r:embed="rId4"/>
          <a:stretch>
            <a:fillRect/>
          </a:stretch>
        </p:blipFill>
        <p:spPr>
          <a:xfrm>
            <a:off x="175779" y="1330110"/>
            <a:ext cx="9403650" cy="5426925"/>
          </a:xfrm>
          <a:prstGeom prst="rect">
            <a:avLst/>
          </a:prstGeom>
        </p:spPr>
      </p:pic>
      <p:pic>
        <p:nvPicPr>
          <p:cNvPr id="14" name="Audio 13">
            <a:hlinkClick r:id="" action="ppaction://media"/>
            <a:extLst>
              <a:ext uri="{FF2B5EF4-FFF2-40B4-BE49-F238E27FC236}">
                <a16:creationId xmlns:a16="http://schemas.microsoft.com/office/drawing/2014/main" id="{CDB66B9D-A56F-42AF-9042-388D0B38DD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98378634"/>
      </p:ext>
    </p:extLst>
  </p:cSld>
  <p:clrMapOvr>
    <a:masterClrMapping/>
  </p:clrMapOvr>
  <mc:AlternateContent xmlns:mc="http://schemas.openxmlformats.org/markup-compatibility/2006" xmlns:p14="http://schemas.microsoft.com/office/powerpoint/2010/main">
    <mc:Choice Requires="p14">
      <p:transition spd="slow" p14:dur="2000" advTm="16390"/>
    </mc:Choice>
    <mc:Fallback xmlns="">
      <p:transition spd="slow" advTm="16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345440" y="460654"/>
            <a:ext cx="6832600" cy="1293028"/>
          </a:xfrm>
        </p:spPr>
        <p:txBody>
          <a:bodyPr>
            <a:normAutofit/>
          </a:bodyPr>
          <a:lstStyle/>
          <a:p>
            <a:r>
              <a:rPr lang="en-US" dirty="0"/>
              <a:t>Exploratory Data Analysis</a:t>
            </a:r>
          </a:p>
        </p:txBody>
      </p:sp>
      <p:sp>
        <p:nvSpPr>
          <p:cNvPr id="23" name="Content Placeholder 22">
            <a:extLst>
              <a:ext uri="{FF2B5EF4-FFF2-40B4-BE49-F238E27FC236}">
                <a16:creationId xmlns:a16="http://schemas.microsoft.com/office/drawing/2014/main" id="{12F7A5D3-B6FF-45B6-B370-FFA1F1CDA540}"/>
              </a:ext>
            </a:extLst>
          </p:cNvPr>
          <p:cNvSpPr>
            <a:spLocks noGrp="1"/>
          </p:cNvSpPr>
          <p:nvPr>
            <p:ph idx="1"/>
          </p:nvPr>
        </p:nvSpPr>
        <p:spPr>
          <a:xfrm>
            <a:off x="619760" y="2194560"/>
            <a:ext cx="6832600" cy="4024125"/>
          </a:xfrm>
        </p:spPr>
        <p:txBody>
          <a:bodyPr>
            <a:normAutofit/>
          </a:bodyPr>
          <a:lstStyle/>
          <a:p>
            <a:endParaRPr lang="en-US"/>
          </a:p>
        </p:txBody>
      </p:sp>
      <p:pic>
        <p:nvPicPr>
          <p:cNvPr id="26" name="Picture 25">
            <a:extLst>
              <a:ext uri="{FF2B5EF4-FFF2-40B4-BE49-F238E27FC236}">
                <a16:creationId xmlns:a16="http://schemas.microsoft.com/office/drawing/2014/main" id="{F84BE349-F61A-4DE4-8732-C65606175BDE}"/>
              </a:ext>
            </a:extLst>
          </p:cNvPr>
          <p:cNvPicPr>
            <a:picLocks noChangeAspect="1"/>
          </p:cNvPicPr>
          <p:nvPr/>
        </p:nvPicPr>
        <p:blipFill rotWithShape="1">
          <a:blip r:embed="rId4"/>
          <a:srcRect r="13830"/>
          <a:stretch/>
        </p:blipFill>
        <p:spPr>
          <a:xfrm>
            <a:off x="191170" y="2194560"/>
            <a:ext cx="7261189" cy="4465003"/>
          </a:xfrm>
          <a:prstGeom prst="rect">
            <a:avLst/>
          </a:prstGeom>
        </p:spPr>
      </p:pic>
      <p:pic>
        <p:nvPicPr>
          <p:cNvPr id="27" name="Picture 26">
            <a:extLst>
              <a:ext uri="{FF2B5EF4-FFF2-40B4-BE49-F238E27FC236}">
                <a16:creationId xmlns:a16="http://schemas.microsoft.com/office/drawing/2014/main" id="{36096472-9500-4DE6-9D18-AF6564DD3984}"/>
              </a:ext>
            </a:extLst>
          </p:cNvPr>
          <p:cNvPicPr>
            <a:picLocks noChangeAspect="1"/>
          </p:cNvPicPr>
          <p:nvPr/>
        </p:nvPicPr>
        <p:blipFill>
          <a:blip r:embed="rId5"/>
          <a:stretch>
            <a:fillRect/>
          </a:stretch>
        </p:blipFill>
        <p:spPr>
          <a:xfrm>
            <a:off x="7139383" y="302466"/>
            <a:ext cx="4757977" cy="3199041"/>
          </a:xfrm>
          <a:prstGeom prst="rect">
            <a:avLst/>
          </a:prstGeom>
        </p:spPr>
      </p:pic>
      <p:pic>
        <p:nvPicPr>
          <p:cNvPr id="20" name="Picture 19">
            <a:extLst>
              <a:ext uri="{FF2B5EF4-FFF2-40B4-BE49-F238E27FC236}">
                <a16:creationId xmlns:a16="http://schemas.microsoft.com/office/drawing/2014/main" id="{390100BF-34C5-413E-B056-2F7989FA4E1D}"/>
              </a:ext>
            </a:extLst>
          </p:cNvPr>
          <p:cNvPicPr>
            <a:picLocks noChangeAspect="1"/>
          </p:cNvPicPr>
          <p:nvPr/>
        </p:nvPicPr>
        <p:blipFill rotWithShape="1">
          <a:blip r:embed="rId6"/>
          <a:srcRect l="-3157" r="14403" b="-6"/>
          <a:stretch/>
        </p:blipFill>
        <p:spPr>
          <a:xfrm>
            <a:off x="6979920" y="3566159"/>
            <a:ext cx="4917440" cy="3199041"/>
          </a:xfrm>
          <a:prstGeom prst="rect">
            <a:avLst/>
          </a:prstGeom>
        </p:spPr>
      </p:pic>
      <p:pic>
        <p:nvPicPr>
          <p:cNvPr id="11" name="Audio 10">
            <a:hlinkClick r:id="" action="ppaction://media"/>
            <a:extLst>
              <a:ext uri="{FF2B5EF4-FFF2-40B4-BE49-F238E27FC236}">
                <a16:creationId xmlns:a16="http://schemas.microsoft.com/office/drawing/2014/main" id="{E76D43AA-9FA7-49D6-843E-CF2C34451EB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11587012"/>
      </p:ext>
    </p:extLst>
  </p:cSld>
  <p:clrMapOvr>
    <a:masterClrMapping/>
  </p:clrMapOvr>
  <mc:AlternateContent xmlns:mc="http://schemas.openxmlformats.org/markup-compatibility/2006" xmlns:p14="http://schemas.microsoft.com/office/powerpoint/2010/main">
    <mc:Choice Requires="p14">
      <p:transition spd="slow" p14:dur="2000" advTm="32302"/>
    </mc:Choice>
    <mc:Fallback xmlns="">
      <p:transition spd="slow" advTm="32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304800" y="817365"/>
            <a:ext cx="6832600" cy="1293028"/>
          </a:xfrm>
        </p:spPr>
        <p:txBody>
          <a:bodyPr>
            <a:normAutofit/>
          </a:bodyPr>
          <a:lstStyle/>
          <a:p>
            <a:r>
              <a:rPr lang="en-US" sz="2400"/>
              <a:t>Exploratory Data Analysis</a:t>
            </a:r>
            <a:endParaRPr lang="en-US" sz="2400" dirty="0"/>
          </a:p>
        </p:txBody>
      </p:sp>
      <p:sp>
        <p:nvSpPr>
          <p:cNvPr id="4" name="Content Placeholder 3">
            <a:extLst>
              <a:ext uri="{FF2B5EF4-FFF2-40B4-BE49-F238E27FC236}">
                <a16:creationId xmlns:a16="http://schemas.microsoft.com/office/drawing/2014/main" id="{1CB04FF0-34CE-48F7-8EF6-56A65D08597D}"/>
              </a:ext>
            </a:extLst>
          </p:cNvPr>
          <p:cNvSpPr>
            <a:spLocks noGrp="1"/>
          </p:cNvSpPr>
          <p:nvPr>
            <p:ph idx="1"/>
          </p:nvPr>
        </p:nvSpPr>
        <p:spPr>
          <a:xfrm>
            <a:off x="172720" y="2016510"/>
            <a:ext cx="4836160" cy="4024125"/>
          </a:xfrm>
        </p:spPr>
        <p:txBody>
          <a:bodyPr/>
          <a:lstStyle/>
          <a:p>
            <a:pPr marL="0" indent="0">
              <a:buNone/>
            </a:pPr>
            <a:r>
              <a:rPr lang="en-US" dirty="0"/>
              <a:t>Suicide Rates by Region</a:t>
            </a:r>
          </a:p>
          <a:p>
            <a:pPr marL="0" indent="0">
              <a:buNone/>
            </a:pPr>
            <a:endParaRPr lang="en-US" dirty="0"/>
          </a:p>
          <a:p>
            <a:pPr marL="0" indent="0">
              <a:buNone/>
            </a:pPr>
            <a:r>
              <a:rPr lang="en-US" dirty="0"/>
              <a:t>Middle East &amp; North Africa = 7.5% </a:t>
            </a:r>
          </a:p>
          <a:p>
            <a:pPr marL="0" indent="0">
              <a:buNone/>
            </a:pPr>
            <a:r>
              <a:rPr lang="en-US" dirty="0"/>
              <a:t>South Asia = 4.3% </a:t>
            </a:r>
          </a:p>
          <a:p>
            <a:pPr marL="0" indent="0">
              <a:buNone/>
            </a:pPr>
            <a:r>
              <a:rPr lang="en-US" dirty="0"/>
              <a:t>Sub-Saharan Africa = 4.2%</a:t>
            </a:r>
          </a:p>
          <a:p>
            <a:pPr marL="0" indent="0">
              <a:buNone/>
            </a:pPr>
            <a:r>
              <a:rPr lang="en-US" dirty="0"/>
              <a:t>East Asia = 2.1% </a:t>
            </a:r>
          </a:p>
          <a:p>
            <a:pPr marL="0" indent="0">
              <a:buNone/>
            </a:pPr>
            <a:r>
              <a:rPr lang="en-US" dirty="0"/>
              <a:t>Central Asia = 2.0%</a:t>
            </a:r>
          </a:p>
          <a:p>
            <a:pPr marL="0" indent="0">
              <a:buNone/>
            </a:pPr>
            <a:r>
              <a:rPr lang="en-US" dirty="0"/>
              <a:t>Easter Europe = 1.8%</a:t>
            </a:r>
          </a:p>
          <a:p>
            <a:pPr marL="0" indent="0">
              <a:buNone/>
            </a:pPr>
            <a:r>
              <a:rPr lang="en-US" dirty="0"/>
              <a:t>North America = &lt;.5%</a:t>
            </a:r>
          </a:p>
        </p:txBody>
      </p:sp>
      <p:pic>
        <p:nvPicPr>
          <p:cNvPr id="7" name="Picture 6">
            <a:extLst>
              <a:ext uri="{FF2B5EF4-FFF2-40B4-BE49-F238E27FC236}">
                <a16:creationId xmlns:a16="http://schemas.microsoft.com/office/drawing/2014/main" id="{85277DD4-53C2-4C04-A760-D99556CED328}"/>
              </a:ext>
            </a:extLst>
          </p:cNvPr>
          <p:cNvPicPr>
            <a:picLocks noChangeAspect="1"/>
          </p:cNvPicPr>
          <p:nvPr/>
        </p:nvPicPr>
        <p:blipFill>
          <a:blip r:embed="rId4"/>
          <a:stretch>
            <a:fillRect/>
          </a:stretch>
        </p:blipFill>
        <p:spPr>
          <a:xfrm>
            <a:off x="4811494" y="2287936"/>
            <a:ext cx="7207786" cy="4240380"/>
          </a:xfrm>
          <a:prstGeom prst="rect">
            <a:avLst/>
          </a:prstGeom>
        </p:spPr>
      </p:pic>
      <p:pic>
        <p:nvPicPr>
          <p:cNvPr id="8" name="Audio 7">
            <a:hlinkClick r:id="" action="ppaction://media"/>
            <a:extLst>
              <a:ext uri="{FF2B5EF4-FFF2-40B4-BE49-F238E27FC236}">
                <a16:creationId xmlns:a16="http://schemas.microsoft.com/office/drawing/2014/main" id="{FA323874-D1D8-46A9-8641-9B46CBACC98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90942331"/>
      </p:ext>
    </p:extLst>
  </p:cSld>
  <p:clrMapOvr>
    <a:masterClrMapping/>
  </p:clrMapOvr>
  <mc:AlternateContent xmlns:mc="http://schemas.openxmlformats.org/markup-compatibility/2006" xmlns:p14="http://schemas.microsoft.com/office/powerpoint/2010/main">
    <mc:Choice Requires="p14">
      <p:transition spd="slow" p14:dur="2000" advTm="30741"/>
    </mc:Choice>
    <mc:Fallback xmlns="">
      <p:transition spd="slow" advTm="30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685799" y="764373"/>
            <a:ext cx="3977639" cy="1600200"/>
          </a:xfrm>
        </p:spPr>
        <p:txBody>
          <a:bodyPr anchor="b">
            <a:normAutofit/>
          </a:bodyPr>
          <a:lstStyle/>
          <a:p>
            <a:pPr algn="l"/>
            <a:r>
              <a:rPr lang="en-US" sz="3200"/>
              <a:t>Exploratory Data Analysis</a:t>
            </a:r>
          </a:p>
        </p:txBody>
      </p:sp>
      <p:sp>
        <p:nvSpPr>
          <p:cNvPr id="4" name="Content Placeholder 3">
            <a:extLst>
              <a:ext uri="{FF2B5EF4-FFF2-40B4-BE49-F238E27FC236}">
                <a16:creationId xmlns:a16="http://schemas.microsoft.com/office/drawing/2014/main" id="{1CB04FF0-34CE-48F7-8EF6-56A65D08597D}"/>
              </a:ext>
            </a:extLst>
          </p:cNvPr>
          <p:cNvSpPr>
            <a:spLocks noGrp="1"/>
          </p:cNvSpPr>
          <p:nvPr>
            <p:ph idx="1"/>
          </p:nvPr>
        </p:nvSpPr>
        <p:spPr>
          <a:xfrm>
            <a:off x="685800" y="2364573"/>
            <a:ext cx="3977639" cy="3854112"/>
          </a:xfrm>
        </p:spPr>
        <p:txBody>
          <a:bodyPr>
            <a:normAutofit/>
          </a:bodyPr>
          <a:lstStyle/>
          <a:p>
            <a:pPr marL="0" indent="0">
              <a:buNone/>
            </a:pPr>
            <a:r>
              <a:rPr lang="en-US" sz="1600"/>
              <a:t>Extreme Attacks vs Attacks over Time</a:t>
            </a:r>
          </a:p>
          <a:p>
            <a:pPr marL="0" indent="0">
              <a:buNone/>
            </a:pPr>
            <a:endParaRPr lang="en-US" sz="1600"/>
          </a:p>
        </p:txBody>
      </p:sp>
      <p:pic>
        <p:nvPicPr>
          <p:cNvPr id="6" name="Picture 5" descr="A screenshot of a video game&#10;&#10;Description automatically generated">
            <a:extLst>
              <a:ext uri="{FF2B5EF4-FFF2-40B4-BE49-F238E27FC236}">
                <a16:creationId xmlns:a16="http://schemas.microsoft.com/office/drawing/2014/main" id="{0794F710-A84B-4E21-90A0-AC6253123767}"/>
              </a:ext>
            </a:extLst>
          </p:cNvPr>
          <p:cNvPicPr>
            <a:picLocks noChangeAspect="1"/>
          </p:cNvPicPr>
          <p:nvPr/>
        </p:nvPicPr>
        <p:blipFill>
          <a:blip r:embed="rId6"/>
          <a:stretch>
            <a:fillRect/>
          </a:stretch>
        </p:blipFill>
        <p:spPr>
          <a:xfrm>
            <a:off x="264216" y="3180239"/>
            <a:ext cx="6330726" cy="3700719"/>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BAAF16C7-5B81-4716-9A60-31203EB17F59}"/>
              </a:ext>
            </a:extLst>
          </p:cNvPr>
          <p:cNvPicPr>
            <a:picLocks noChangeAspect="1"/>
          </p:cNvPicPr>
          <p:nvPr/>
        </p:nvPicPr>
        <p:blipFill>
          <a:blip r:embed="rId7"/>
          <a:stretch>
            <a:fillRect/>
          </a:stretch>
        </p:blipFill>
        <p:spPr>
          <a:xfrm>
            <a:off x="5551819" y="23704"/>
            <a:ext cx="6533501" cy="3819255"/>
          </a:xfrm>
          <a:prstGeom prst="rect">
            <a:avLst/>
          </a:prstGeom>
        </p:spPr>
      </p:pic>
      <p:pic>
        <p:nvPicPr>
          <p:cNvPr id="16" name="Audio 15">
            <a:hlinkClick r:id="" action="ppaction://media"/>
            <a:extLst>
              <a:ext uri="{FF2B5EF4-FFF2-40B4-BE49-F238E27FC236}">
                <a16:creationId xmlns:a16="http://schemas.microsoft.com/office/drawing/2014/main" id="{B0AD2200-BB41-4DB7-84A0-83134D6AF11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7004370"/>
      </p:ext>
    </p:extLst>
  </p:cSld>
  <p:clrMapOvr>
    <a:masterClrMapping/>
  </p:clrMapOvr>
  <mc:AlternateContent xmlns:mc="http://schemas.openxmlformats.org/markup-compatibility/2006" xmlns:p14="http://schemas.microsoft.com/office/powerpoint/2010/main">
    <mc:Choice Requires="p14">
      <p:transition spd="slow" p14:dur="2000" advTm="44032"/>
    </mc:Choice>
    <mc:Fallback xmlns="">
      <p:transition spd="slow" advTm="44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685799" y="764373"/>
            <a:ext cx="3977639" cy="759627"/>
          </a:xfrm>
        </p:spPr>
        <p:txBody>
          <a:bodyPr anchor="b">
            <a:normAutofit/>
          </a:bodyPr>
          <a:lstStyle/>
          <a:p>
            <a:pPr algn="l"/>
            <a:r>
              <a:rPr lang="en-US" sz="3200" dirty="0"/>
              <a:t>Clustering</a:t>
            </a:r>
          </a:p>
        </p:txBody>
      </p:sp>
      <p:sp>
        <p:nvSpPr>
          <p:cNvPr id="4" name="Content Placeholder 3">
            <a:extLst>
              <a:ext uri="{FF2B5EF4-FFF2-40B4-BE49-F238E27FC236}">
                <a16:creationId xmlns:a16="http://schemas.microsoft.com/office/drawing/2014/main" id="{1CB04FF0-34CE-48F7-8EF6-56A65D08597D}"/>
              </a:ext>
            </a:extLst>
          </p:cNvPr>
          <p:cNvSpPr>
            <a:spLocks noGrp="1"/>
          </p:cNvSpPr>
          <p:nvPr>
            <p:ph idx="1"/>
          </p:nvPr>
        </p:nvSpPr>
        <p:spPr>
          <a:xfrm>
            <a:off x="685800" y="2364573"/>
            <a:ext cx="3977639" cy="1273362"/>
          </a:xfrm>
        </p:spPr>
        <p:txBody>
          <a:bodyPr>
            <a:normAutofit/>
          </a:bodyPr>
          <a:lstStyle/>
          <a:p>
            <a:pPr marL="0" indent="0">
              <a:buNone/>
            </a:pPr>
            <a:r>
              <a:rPr lang="en-US" sz="1600" dirty="0"/>
              <a:t>PCA and Imputation</a:t>
            </a:r>
          </a:p>
          <a:p>
            <a:r>
              <a:rPr lang="en-US" sz="1600" dirty="0"/>
              <a:t>Imputation for missing values</a:t>
            </a:r>
          </a:p>
          <a:p>
            <a:r>
              <a:rPr lang="en-US" sz="1600" dirty="0"/>
              <a:t>PCA for feature selection</a:t>
            </a:r>
          </a:p>
          <a:p>
            <a:pPr marL="0" indent="0">
              <a:buNone/>
            </a:pPr>
            <a:endParaRPr lang="en-US" sz="1600" dirty="0"/>
          </a:p>
          <a:p>
            <a:pPr marL="0" indent="0">
              <a:buNone/>
            </a:pPr>
            <a:endParaRPr lang="en-US" sz="1600" dirty="0"/>
          </a:p>
        </p:txBody>
      </p:sp>
      <p:pic>
        <p:nvPicPr>
          <p:cNvPr id="6" name="Picture 5" descr="A screenshot of a cell phone&#10;&#10;Description automatically generated">
            <a:extLst>
              <a:ext uri="{FF2B5EF4-FFF2-40B4-BE49-F238E27FC236}">
                <a16:creationId xmlns:a16="http://schemas.microsoft.com/office/drawing/2014/main" id="{F972860C-BACA-4AFE-8692-2336F8D4D952}"/>
              </a:ext>
            </a:extLst>
          </p:cNvPr>
          <p:cNvPicPr>
            <a:picLocks noChangeAspect="1"/>
          </p:cNvPicPr>
          <p:nvPr/>
        </p:nvPicPr>
        <p:blipFill>
          <a:blip r:embed="rId6"/>
          <a:stretch>
            <a:fillRect/>
          </a:stretch>
        </p:blipFill>
        <p:spPr>
          <a:xfrm>
            <a:off x="5704665" y="65128"/>
            <a:ext cx="5801535" cy="339137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3E5B6744-2FBF-4CAD-8BA3-BA3B1047E78A}"/>
              </a:ext>
            </a:extLst>
          </p:cNvPr>
          <p:cNvPicPr>
            <a:picLocks noChangeAspect="1"/>
          </p:cNvPicPr>
          <p:nvPr/>
        </p:nvPicPr>
        <p:blipFill>
          <a:blip r:embed="rId7"/>
          <a:stretch>
            <a:fillRect/>
          </a:stretch>
        </p:blipFill>
        <p:spPr>
          <a:xfrm>
            <a:off x="442200" y="3380973"/>
            <a:ext cx="5801535" cy="3391373"/>
          </a:xfrm>
          <a:prstGeom prst="rect">
            <a:avLst/>
          </a:prstGeom>
        </p:spPr>
      </p:pic>
      <p:sp>
        <p:nvSpPr>
          <p:cNvPr id="10" name="TextBox 9">
            <a:extLst>
              <a:ext uri="{FF2B5EF4-FFF2-40B4-BE49-F238E27FC236}">
                <a16:creationId xmlns:a16="http://schemas.microsoft.com/office/drawing/2014/main" id="{4BAFE5C4-231D-4A7B-87CE-EB5177DAB699}"/>
              </a:ext>
            </a:extLst>
          </p:cNvPr>
          <p:cNvSpPr txBox="1"/>
          <p:nvPr/>
        </p:nvSpPr>
        <p:spPr>
          <a:xfrm>
            <a:off x="6967509" y="5076659"/>
            <a:ext cx="3814916" cy="369332"/>
          </a:xfrm>
          <a:prstGeom prst="rect">
            <a:avLst/>
          </a:prstGeom>
          <a:noFill/>
        </p:spPr>
        <p:txBody>
          <a:bodyPr wrap="square" rtlCol="0">
            <a:spAutoFit/>
          </a:bodyPr>
          <a:lstStyle/>
          <a:p>
            <a:r>
              <a:rPr lang="en-US" dirty="0"/>
              <a:t>28 features ultimately chosen.</a:t>
            </a:r>
          </a:p>
        </p:txBody>
      </p:sp>
      <p:cxnSp>
        <p:nvCxnSpPr>
          <p:cNvPr id="15" name="Straight Arrow Connector 14">
            <a:extLst>
              <a:ext uri="{FF2B5EF4-FFF2-40B4-BE49-F238E27FC236}">
                <a16:creationId xmlns:a16="http://schemas.microsoft.com/office/drawing/2014/main" id="{7A937559-F69F-4402-AF2F-55D5A836116D}"/>
              </a:ext>
            </a:extLst>
          </p:cNvPr>
          <p:cNvCxnSpPr>
            <a:cxnSpLocks/>
            <a:stCxn id="10" idx="1"/>
          </p:cNvCxnSpPr>
          <p:nvPr/>
        </p:nvCxnSpPr>
        <p:spPr>
          <a:xfrm flipH="1" flipV="1">
            <a:off x="5093111" y="4296699"/>
            <a:ext cx="1874398" cy="964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4" name="Audio 13">
            <a:hlinkClick r:id="" action="ppaction://media"/>
            <a:extLst>
              <a:ext uri="{FF2B5EF4-FFF2-40B4-BE49-F238E27FC236}">
                <a16:creationId xmlns:a16="http://schemas.microsoft.com/office/drawing/2014/main" id="{EF7E75ED-63FB-4E94-965D-388352C0E61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84822470"/>
      </p:ext>
    </p:extLst>
  </p:cSld>
  <p:clrMapOvr>
    <a:masterClrMapping/>
  </p:clrMapOvr>
  <mc:AlternateContent xmlns:mc="http://schemas.openxmlformats.org/markup-compatibility/2006" xmlns:p14="http://schemas.microsoft.com/office/powerpoint/2010/main">
    <mc:Choice Requires="p14">
      <p:transition spd="slow" p14:dur="2000" advTm="23559"/>
    </mc:Choice>
    <mc:Fallback xmlns="">
      <p:transition spd="slow" advTm="23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D94F7C0-1344-4B3C-AFCB-E7F006BB5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EC584A2-4215-4DB8-AE1F-E3768D77E8D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A389EA88-8D83-4F3F-A4C1-4B16E2377F9E}"/>
              </a:ext>
            </a:extLst>
          </p:cNvPr>
          <p:cNvSpPr>
            <a:spLocks noGrp="1"/>
          </p:cNvSpPr>
          <p:nvPr>
            <p:ph type="title"/>
          </p:nvPr>
        </p:nvSpPr>
        <p:spPr>
          <a:xfrm>
            <a:off x="685799" y="764373"/>
            <a:ext cx="3977639" cy="759627"/>
          </a:xfrm>
        </p:spPr>
        <p:txBody>
          <a:bodyPr anchor="b">
            <a:normAutofit/>
          </a:bodyPr>
          <a:lstStyle/>
          <a:p>
            <a:pPr algn="l"/>
            <a:r>
              <a:rPr lang="en-US" sz="3200" dirty="0"/>
              <a:t>Clustering</a:t>
            </a:r>
          </a:p>
        </p:txBody>
      </p:sp>
      <p:sp>
        <p:nvSpPr>
          <p:cNvPr id="4" name="Content Placeholder 3">
            <a:extLst>
              <a:ext uri="{FF2B5EF4-FFF2-40B4-BE49-F238E27FC236}">
                <a16:creationId xmlns:a16="http://schemas.microsoft.com/office/drawing/2014/main" id="{1CB04FF0-34CE-48F7-8EF6-56A65D08597D}"/>
              </a:ext>
            </a:extLst>
          </p:cNvPr>
          <p:cNvSpPr>
            <a:spLocks noGrp="1"/>
          </p:cNvSpPr>
          <p:nvPr>
            <p:ph idx="1"/>
          </p:nvPr>
        </p:nvSpPr>
        <p:spPr>
          <a:xfrm>
            <a:off x="685798" y="2541553"/>
            <a:ext cx="3977639" cy="1853465"/>
          </a:xfrm>
        </p:spPr>
        <p:txBody>
          <a:bodyPr>
            <a:normAutofit/>
          </a:bodyPr>
          <a:lstStyle/>
          <a:p>
            <a:pPr marL="0" indent="0">
              <a:buNone/>
            </a:pPr>
            <a:r>
              <a:rPr lang="en-US" sz="1600" dirty="0"/>
              <a:t>Best number of Clusters?</a:t>
            </a:r>
          </a:p>
          <a:p>
            <a:r>
              <a:rPr lang="en-US" sz="1600" dirty="0"/>
              <a:t>Gap statistic</a:t>
            </a:r>
          </a:p>
          <a:p>
            <a:r>
              <a:rPr lang="en-US" sz="1600" dirty="0" err="1"/>
              <a:t>NbClust</a:t>
            </a:r>
            <a:endParaRPr lang="en-US" sz="1600" dirty="0"/>
          </a:p>
          <a:p>
            <a:r>
              <a:rPr lang="en-US" sz="1600" dirty="0"/>
              <a:t>Visually cutting the </a:t>
            </a:r>
            <a:r>
              <a:rPr lang="en-US" sz="1600" dirty="0" err="1"/>
              <a:t>dendogram</a:t>
            </a:r>
            <a:endParaRPr lang="en-US" sz="1600" dirty="0"/>
          </a:p>
          <a:p>
            <a:pPr marL="0" indent="0">
              <a:buNone/>
            </a:pPr>
            <a:endParaRPr lang="en-US" sz="1600" dirty="0"/>
          </a:p>
          <a:p>
            <a:pPr marL="0" indent="0">
              <a:buNone/>
            </a:pPr>
            <a:endParaRPr lang="en-US" sz="1600" dirty="0"/>
          </a:p>
        </p:txBody>
      </p:sp>
      <p:pic>
        <p:nvPicPr>
          <p:cNvPr id="3" name="Picture 2">
            <a:extLst>
              <a:ext uri="{FF2B5EF4-FFF2-40B4-BE49-F238E27FC236}">
                <a16:creationId xmlns:a16="http://schemas.microsoft.com/office/drawing/2014/main" id="{AD980FDA-0915-4A5A-9B34-0F3E698C4251}"/>
              </a:ext>
            </a:extLst>
          </p:cNvPr>
          <p:cNvPicPr>
            <a:picLocks noChangeAspect="1"/>
          </p:cNvPicPr>
          <p:nvPr/>
        </p:nvPicPr>
        <p:blipFill>
          <a:blip r:embed="rId6"/>
          <a:stretch>
            <a:fillRect/>
          </a:stretch>
        </p:blipFill>
        <p:spPr>
          <a:xfrm>
            <a:off x="6096000" y="1144186"/>
            <a:ext cx="4956534" cy="5085835"/>
          </a:xfrm>
          <a:prstGeom prst="rect">
            <a:avLst/>
          </a:prstGeom>
        </p:spPr>
      </p:pic>
      <p:pic>
        <p:nvPicPr>
          <p:cNvPr id="14" name="Audio 13">
            <a:hlinkClick r:id="" action="ppaction://media"/>
            <a:extLst>
              <a:ext uri="{FF2B5EF4-FFF2-40B4-BE49-F238E27FC236}">
                <a16:creationId xmlns:a16="http://schemas.microsoft.com/office/drawing/2014/main" id="{1D1F91C0-2B8C-4D96-A5BE-14C5B6AD7C1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39484751"/>
      </p:ext>
    </p:extLst>
  </p:cSld>
  <p:clrMapOvr>
    <a:masterClrMapping/>
  </p:clrMapOvr>
  <mc:AlternateContent xmlns:mc="http://schemas.openxmlformats.org/markup-compatibility/2006" xmlns:p14="http://schemas.microsoft.com/office/powerpoint/2010/main">
    <mc:Choice Requires="p14">
      <p:transition spd="slow" p14:dur="2000" advTm="44051"/>
    </mc:Choice>
    <mc:Fallback xmlns="">
      <p:transition spd="slow" advTm="440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BEB954-4024-4CCF-A9D6-4C00FDC028D9}">
  <ds:schemaRefs>
    <ds:schemaRef ds:uri="http://schemas.microsoft.com/sharepoint/v3/contenttype/forms"/>
  </ds:schemaRefs>
</ds:datastoreItem>
</file>

<file path=customXml/itemProps2.xml><?xml version="1.0" encoding="utf-8"?>
<ds:datastoreItem xmlns:ds="http://schemas.openxmlformats.org/officeDocument/2006/customXml" ds:itemID="{AB96CC85-5758-41C0-8EFD-737AFB6912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710EE66-8707-456F-8F2E-091D581CB030}">
  <ds:schemaRefs>
    <ds:schemaRef ds:uri="http://schemas.microsoft.com/office/2006/metadata/properties"/>
    <ds:schemaRef ds:uri="http://purl.org/dc/terms/"/>
    <ds:schemaRef ds:uri="http://schemas.openxmlformats.org/package/2006/metadata/core-properties"/>
    <ds:schemaRef ds:uri="16c05727-aa75-4e4a-9b5f-8a80a1165891"/>
    <ds:schemaRef ds:uri="http://purl.org/dc/dcmitype/"/>
    <ds:schemaRef ds:uri="http://schemas.microsoft.com/office/2006/documentManagement/types"/>
    <ds:schemaRef ds:uri="http://purl.org/dc/elements/1.1/"/>
    <ds:schemaRef ds:uri="http://schemas.microsoft.com/office/infopath/2007/PartnerControls"/>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1145</Words>
  <Application>Microsoft Office PowerPoint</Application>
  <PresentationFormat>Widescreen</PresentationFormat>
  <Paragraphs>133</Paragraphs>
  <Slides>22</Slides>
  <Notes>17</Notes>
  <HiddenSlides>0</HiddenSlides>
  <MMClips>22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Century Gothic</vt:lpstr>
      <vt:lpstr>Vapor Trail</vt:lpstr>
      <vt:lpstr>A clustering and analysis of Terrorist attacks</vt:lpstr>
      <vt:lpstr>Global Terrorism Database</vt:lpstr>
      <vt:lpstr>Exploratory Data Analysis</vt:lpstr>
      <vt:lpstr>Exploratory Data Analysis</vt:lpstr>
      <vt:lpstr>Exploratory Data Analysis</vt:lpstr>
      <vt:lpstr>Exploratory Data Analysis</vt:lpstr>
      <vt:lpstr>Exploratory Data Analysis</vt:lpstr>
      <vt:lpstr>Clustering</vt:lpstr>
      <vt:lpstr>Clustering</vt:lpstr>
      <vt:lpstr>Clustering</vt:lpstr>
      <vt:lpstr>Clustering</vt:lpstr>
      <vt:lpstr>Clustering</vt:lpstr>
      <vt:lpstr>Cluster Exploratory Analysis</vt:lpstr>
      <vt:lpstr>Cluster Exploratory Analysis</vt:lpstr>
      <vt:lpstr>Cluster Exploratory Analysis</vt:lpstr>
      <vt:lpstr>Cluster Exploratory Analysis</vt:lpstr>
      <vt:lpstr>Cluster Exploratory Analysis</vt:lpstr>
      <vt:lpstr>Cluster Exploratory Analysis</vt:lpstr>
      <vt:lpstr>Cluster Exploratory Analysis</vt:lpstr>
      <vt:lpstr>Future work and considerations</vt:lpstr>
      <vt:lpstr>Future work and considerations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2020-03-06T03:56:21Z</dcterms:created>
  <dcterms:modified xsi:type="dcterms:W3CDTF">2020-04-26T20:42:25Z</dcterms:modified>
</cp:coreProperties>
</file>